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76" r:id="rId3"/>
    <p:sldId id="277" r:id="rId4"/>
    <p:sldId id="283" r:id="rId5"/>
    <p:sldId id="282" r:id="rId6"/>
    <p:sldId id="281" r:id="rId7"/>
    <p:sldId id="280" r:id="rId8"/>
    <p:sldId id="279" r:id="rId9"/>
    <p:sldId id="278" r:id="rId10"/>
    <p:sldId id="290" r:id="rId11"/>
    <p:sldId id="289" r:id="rId12"/>
    <p:sldId id="288" r:id="rId13"/>
    <p:sldId id="287" r:id="rId14"/>
    <p:sldId id="286" r:id="rId15"/>
    <p:sldId id="285" r:id="rId16"/>
    <p:sldId id="284" r:id="rId17"/>
    <p:sldId id="291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67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89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0404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037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1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554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98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844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73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245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33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853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311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2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86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1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25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CAF0-ED77-443F-9BF0-B5664686AECA}" type="datetimeFigureOut">
              <a:rPr lang="es-CO" smtClean="0"/>
              <a:t>23/03/2018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9644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91085"/>
            <a:ext cx="1106739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BD II</a:t>
            </a:r>
          </a:p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a. Insertar registros con valores de otra tabla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(Insert – </a:t>
            </a:r>
            <a:r>
              <a:rPr lang="es-CO" sz="3500" b="1" dirty="0">
                <a:solidFill>
                  <a:schemeClr val="bg1"/>
                </a:solidFill>
              </a:rPr>
              <a:t>S</a:t>
            </a:r>
            <a:r>
              <a:rPr lang="es-CO" sz="3500" b="1" dirty="0" smtClean="0">
                <a:solidFill>
                  <a:schemeClr val="bg1"/>
                </a:solidFill>
              </a:rPr>
              <a:t>elect- Join)</a:t>
            </a:r>
          </a:p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b. Actualizar datos con valores de otra tabla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(Update)</a:t>
            </a:r>
          </a:p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c. Actualización en cascada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(Update – Join)</a:t>
            </a:r>
          </a:p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d. Borrar registros consultando otras tablas</a:t>
            </a:r>
            <a:r>
              <a:rPr lang="es-CO" sz="3500" dirty="0" smtClean="0"/>
              <a:t/>
            </a:r>
            <a:br>
              <a:rPr lang="es-CO" sz="3500" dirty="0" smtClean="0"/>
            </a:br>
            <a:r>
              <a:rPr lang="es-CO" sz="3500" b="1" dirty="0" smtClean="0">
                <a:solidFill>
                  <a:schemeClr val="bg1"/>
                </a:solidFill>
              </a:rPr>
              <a:t>(Delete – Join)</a:t>
            </a:r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372" y="326095"/>
            <a:ext cx="8713076" cy="59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98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350" y="266491"/>
            <a:ext cx="10826809" cy="595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9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92136" y="3626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D. </a:t>
            </a:r>
            <a:r>
              <a:rPr lang="es-CO" sz="2400" b="1" dirty="0">
                <a:solidFill>
                  <a:schemeClr val="bg1"/>
                </a:solidFill>
              </a:rPr>
              <a:t>Borrar registros consultando otras tablas</a:t>
            </a:r>
            <a:br>
              <a:rPr lang="es-CO" sz="2400" b="1" dirty="0">
                <a:solidFill>
                  <a:schemeClr val="bg1"/>
                </a:solidFill>
              </a:rPr>
            </a:br>
            <a:r>
              <a:rPr lang="es-CO" sz="2400" b="1" dirty="0">
                <a:solidFill>
                  <a:srgbClr val="FF0000"/>
                </a:solidFill>
              </a:rPr>
              <a:t>(Delete –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72418" y="1550615"/>
            <a:ext cx="763382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puede hacer de dos formas:</a:t>
            </a: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				1. Borrar los registros direccionando el código</a:t>
            </a:r>
          </a:p>
          <a:p>
            <a:pPr algn="ctr"/>
            <a:r>
              <a:rPr lang="es-CO" b="1" dirty="0" smtClean="0">
                <a:solidFill>
                  <a:srgbClr val="FF0000"/>
                </a:solidFill>
              </a:rPr>
              <a:t>Ejemplo:</a:t>
            </a:r>
          </a:p>
          <a:p>
            <a:pPr algn="ctr"/>
            <a:r>
              <a:rPr lang="es-CO" b="1" dirty="0" smtClean="0">
                <a:solidFill>
                  <a:srgbClr val="FF0000"/>
                </a:solidFill>
              </a:rPr>
              <a:t>		Delete </a:t>
            </a:r>
            <a:r>
              <a:rPr lang="es-CO" b="1" dirty="0" err="1" smtClean="0">
                <a:solidFill>
                  <a:srgbClr val="FF0000"/>
                </a:solidFill>
              </a:rPr>
              <a:t>from</a:t>
            </a:r>
            <a:r>
              <a:rPr lang="es-CO" b="1" dirty="0" smtClean="0">
                <a:solidFill>
                  <a:srgbClr val="FF0000"/>
                </a:solidFill>
              </a:rPr>
              <a:t> libro where código=1;</a:t>
            </a:r>
          </a:p>
          <a:p>
            <a:pPr algn="ctr"/>
            <a:endParaRPr lang="es-CO" b="1" dirty="0">
              <a:solidFill>
                <a:srgbClr val="FF0000"/>
              </a:solidFill>
            </a:endParaRP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2. Realizar todo en un solo paso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136" y="3304941"/>
            <a:ext cx="7764416" cy="304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7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31126" y="394855"/>
            <a:ext cx="74572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E. </a:t>
            </a:r>
            <a:r>
              <a:rPr lang="es-CO" sz="2400" b="1" dirty="0">
                <a:solidFill>
                  <a:schemeClr val="bg1"/>
                </a:solidFill>
              </a:rPr>
              <a:t>Borrar registros buscando coincidencia en otras tablas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(Delete –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137316" y="1467488"/>
            <a:ext cx="89564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Teniendo las entidades canción y casadisquera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Busquemos eliminar todas las canciones cuyo código no exista en la tabla casadisquera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891" y="2085396"/>
            <a:ext cx="7502236" cy="441641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588334" y="3262746"/>
            <a:ext cx="1298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chemeClr val="bg1"/>
                </a:solidFill>
              </a:rPr>
              <a:t>Agregando dos registros en la tabla canción</a:t>
            </a:r>
            <a:endParaRPr lang="es-CO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1" y="589912"/>
            <a:ext cx="6234546" cy="17145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091000" y="220580"/>
            <a:ext cx="950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Realizamos una consulta para verificar que códigos de la tabla canción no están en casadisquera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36602" y="2304412"/>
            <a:ext cx="6405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O en el momento de realizar el </a:t>
            </a:r>
            <a:r>
              <a:rPr lang="es-CO" b="1" dirty="0" err="1" smtClean="0">
                <a:solidFill>
                  <a:schemeClr val="bg1"/>
                </a:solidFill>
              </a:rPr>
              <a:t>left</a:t>
            </a:r>
            <a:r>
              <a:rPr lang="es-CO" b="1" dirty="0" smtClean="0">
                <a:solidFill>
                  <a:schemeClr val="bg1"/>
                </a:solidFill>
              </a:rPr>
              <a:t> </a:t>
            </a:r>
            <a:r>
              <a:rPr lang="es-CO" b="1" dirty="0" err="1" smtClean="0">
                <a:solidFill>
                  <a:schemeClr val="bg1"/>
                </a:solidFill>
              </a:rPr>
              <a:t>join</a:t>
            </a:r>
            <a:r>
              <a:rPr lang="es-CO" b="1" dirty="0" smtClean="0">
                <a:solidFill>
                  <a:schemeClr val="bg1"/>
                </a:solidFill>
              </a:rPr>
              <a:t>, eliminamos los registros.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673744"/>
            <a:ext cx="6678413" cy="414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46664" y="44576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F. </a:t>
            </a:r>
            <a:r>
              <a:rPr lang="es-CO" sz="2400" b="1" dirty="0">
                <a:solidFill>
                  <a:schemeClr val="bg1"/>
                </a:solidFill>
              </a:rPr>
              <a:t>Borrar registros en cascada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(Delete -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516455" y="1276759"/>
            <a:ext cx="81200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Siguiendo con el ejemplo de las tablas anteriores (canción – casadisquera)</a:t>
            </a:r>
          </a:p>
          <a:p>
            <a:pPr algn="ctr"/>
            <a:endParaRPr lang="es-CO" b="1" dirty="0">
              <a:solidFill>
                <a:schemeClr val="bg1"/>
              </a:solidFill>
            </a:endParaRP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Se puede borrar la información uno a uno los registros siguiendo condiciones.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Se puede borrar los registros requeridos a través de una sola consulta (cascada)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865" y="2628157"/>
            <a:ext cx="7751848" cy="396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0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370" y="594789"/>
            <a:ext cx="8817295" cy="551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9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93818" y="2556164"/>
            <a:ext cx="80321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000" b="1" dirty="0" smtClean="0">
                <a:solidFill>
                  <a:schemeClr val="bg1"/>
                </a:solidFill>
              </a:rPr>
              <a:t>GRACIAS POR SU ATENCIÓN</a:t>
            </a:r>
            <a:endParaRPr lang="es-CO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6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87137" y="1400342"/>
            <a:ext cx="1054677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BD II</a:t>
            </a:r>
          </a:p>
          <a:p>
            <a:pPr algn="ctr"/>
            <a:r>
              <a:rPr lang="es-CO" sz="3500" dirty="0" smtClean="0"/>
              <a:t>e</a:t>
            </a:r>
            <a:r>
              <a:rPr lang="es-CO" sz="3500" b="1" dirty="0" smtClean="0">
                <a:solidFill>
                  <a:srgbClr val="FF0000"/>
                </a:solidFill>
              </a:rPr>
              <a:t>. Borrar registros buscando coincidencia en otras tablas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(Delete – Join)</a:t>
            </a:r>
          </a:p>
          <a:p>
            <a:pPr algn="ctr"/>
            <a:r>
              <a:rPr lang="es-CO" sz="3500" b="1" dirty="0" smtClean="0">
                <a:solidFill>
                  <a:srgbClr val="FF0000"/>
                </a:solidFill>
              </a:rPr>
              <a:t>f. Borrar registros en cascada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(Delete - Join)</a:t>
            </a: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7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44091" y="196380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A</a:t>
            </a:r>
            <a:r>
              <a:rPr lang="es-CO" sz="2400" b="1" dirty="0" smtClean="0">
                <a:solidFill>
                  <a:schemeClr val="bg1"/>
                </a:solidFill>
              </a:rPr>
              <a:t>. Insertar </a:t>
            </a:r>
            <a:r>
              <a:rPr lang="es-CO" sz="2400" b="1" dirty="0">
                <a:solidFill>
                  <a:schemeClr val="bg1"/>
                </a:solidFill>
              </a:rPr>
              <a:t>registros con valores de otra tabla </a:t>
            </a:r>
          </a:p>
          <a:p>
            <a:pPr algn="ctr"/>
            <a:r>
              <a:rPr lang="es-CO" sz="2200" b="1" dirty="0">
                <a:solidFill>
                  <a:srgbClr val="FF0000"/>
                </a:solidFill>
              </a:rPr>
              <a:t>(Insert – Select- Join)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72" y="2567982"/>
            <a:ext cx="8052953" cy="376802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72" y="1346055"/>
            <a:ext cx="8096563" cy="109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33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610" y="703118"/>
            <a:ext cx="8109714" cy="237003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610" y="3784142"/>
            <a:ext cx="8187153" cy="222310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547828" y="3243982"/>
            <a:ext cx="10046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crea una tercera entidad para insertar los registros con los valores de una de las entidades anteriores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7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526" y="3599872"/>
            <a:ext cx="8027560" cy="212494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658" y="1517562"/>
            <a:ext cx="8103296" cy="187319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415746" y="859006"/>
            <a:ext cx="7188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ingresan registros a las dos entidades fuente (canción – casadisquera)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07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1776" y="391415"/>
            <a:ext cx="849309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Para insertar registros en la tabla cantidadcasadisquera se puede hacer de dos formas: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Insertar los registros uno a uno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rgbClr val="FF0000"/>
                </a:solidFill>
              </a:rPr>
              <a:t>Realizando el insert – select en una misma sentencia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644" y="1401897"/>
            <a:ext cx="9331574" cy="465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85655" y="23794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dirty="0" smtClean="0"/>
              <a:t> </a:t>
            </a:r>
            <a:r>
              <a:rPr lang="es-CO" sz="2400" b="1" dirty="0">
                <a:solidFill>
                  <a:schemeClr val="bg1"/>
                </a:solidFill>
              </a:rPr>
              <a:t>B</a:t>
            </a:r>
            <a:r>
              <a:rPr lang="es-CO" sz="2400" b="1" dirty="0" smtClean="0">
                <a:solidFill>
                  <a:schemeClr val="bg1"/>
                </a:solidFill>
              </a:rPr>
              <a:t>. Actualizar </a:t>
            </a:r>
            <a:r>
              <a:rPr lang="es-CO" sz="2400" b="1" dirty="0">
                <a:solidFill>
                  <a:schemeClr val="bg1"/>
                </a:solidFill>
              </a:rPr>
              <a:t>datos con valores de otra tabla 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(Update)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52287" y="1455889"/>
            <a:ext cx="1049672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Siguiendo con el ejemplo de las entidades cancion y casadisquera.</a:t>
            </a:r>
          </a:p>
          <a:p>
            <a:pPr algn="ctr"/>
            <a:endParaRPr lang="es-CO" b="1" dirty="0">
              <a:solidFill>
                <a:schemeClr val="bg1"/>
              </a:solidFill>
            </a:endParaRPr>
          </a:p>
          <a:p>
            <a:r>
              <a:rPr lang="es-CO" b="1" dirty="0" smtClean="0">
                <a:solidFill>
                  <a:schemeClr val="bg1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1. Se pretende alterar la tabla cancion para que almacene el nombre de la casa disquera</a:t>
            </a:r>
            <a:br>
              <a:rPr lang="es-CO" b="1" dirty="0" smtClean="0">
                <a:solidFill>
                  <a:srgbClr val="FF0000"/>
                </a:solidFill>
              </a:rPr>
            </a:br>
            <a:r>
              <a:rPr lang="es-CO" b="1" dirty="0" smtClean="0">
                <a:solidFill>
                  <a:srgbClr val="FF0000"/>
                </a:solidFill>
              </a:rPr>
              <a:t> 		y eliminar la entidad casadisquera</a:t>
            </a: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 smtClean="0">
                <a:solidFill>
                  <a:srgbClr val="FF0000"/>
                </a:solidFill>
              </a:rPr>
              <a:t>		2. Agregar un campo llamado casadisquera en la entidad cancion.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008" y="3210215"/>
            <a:ext cx="9793605" cy="243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8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4964" y="145473"/>
            <a:ext cx="93379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3. Actualizar los valores para este campo creado en la entidad cancion.</a:t>
            </a:r>
          </a:p>
          <a:p>
            <a:r>
              <a:rPr lang="es-CO" b="1" dirty="0" smtClean="0">
                <a:solidFill>
                  <a:srgbClr val="FF0000"/>
                </a:solidFill>
              </a:rPr>
              <a:t>			</a:t>
            </a:r>
            <a:r>
              <a:rPr lang="es-CO" b="1" dirty="0" smtClean="0">
                <a:solidFill>
                  <a:schemeClr val="bg1"/>
                </a:solidFill>
              </a:rPr>
              <a:t>a. Se puede actualizar uno a uno los registros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>
                <a:solidFill>
                  <a:schemeClr val="bg1"/>
                </a:solidFill>
              </a:rPr>
              <a:t>	</a:t>
            </a:r>
            <a:r>
              <a:rPr lang="es-CO" b="1" dirty="0" smtClean="0">
                <a:solidFill>
                  <a:schemeClr val="bg1"/>
                </a:solidFill>
              </a:rPr>
              <a:t>			</a:t>
            </a:r>
            <a:r>
              <a:rPr lang="es-CO" b="1" dirty="0" smtClean="0">
                <a:solidFill>
                  <a:srgbClr val="FF0000"/>
                </a:solidFill>
              </a:rPr>
              <a:t>Ejemplo: </a:t>
            </a:r>
            <a:r>
              <a:rPr lang="es-CO" b="1" dirty="0" smtClean="0">
                <a:solidFill>
                  <a:schemeClr val="bg1"/>
                </a:solidFill>
              </a:rPr>
              <a:t>update cancion set casadisquera=‘EMI’ where 						idcasa_miusic=‘003’; 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 smtClean="0">
                <a:solidFill>
                  <a:schemeClr val="bg1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Nota: </a:t>
            </a:r>
            <a:r>
              <a:rPr lang="es-CO" b="1" dirty="0" smtClean="0">
                <a:solidFill>
                  <a:schemeClr val="bg1"/>
                </a:solidFill>
              </a:rPr>
              <a:t>manualmente se elimina el campo idcasa_miusic y la entidad 				casadisquera.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>
                <a:solidFill>
                  <a:schemeClr val="bg1"/>
                </a:solidFill>
              </a:rPr>
              <a:t>	</a:t>
            </a:r>
            <a:r>
              <a:rPr lang="es-CO" b="1" dirty="0" smtClean="0">
                <a:solidFill>
                  <a:schemeClr val="bg1"/>
                </a:solidFill>
              </a:rPr>
              <a:t>	4. Realizando la actualización con un </a:t>
            </a:r>
            <a:r>
              <a:rPr lang="es-CO" b="1" dirty="0" err="1" smtClean="0">
                <a:solidFill>
                  <a:schemeClr val="bg1"/>
                </a:solidFill>
              </a:rPr>
              <a:t>join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80" y="3191275"/>
            <a:ext cx="9588413" cy="271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28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77837" y="23794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C</a:t>
            </a:r>
            <a:r>
              <a:rPr lang="es-CO" sz="2400" b="1" dirty="0" smtClean="0">
                <a:solidFill>
                  <a:schemeClr val="bg1"/>
                </a:solidFill>
              </a:rPr>
              <a:t>. </a:t>
            </a:r>
            <a:r>
              <a:rPr lang="es-CO" sz="2400" b="1" dirty="0">
                <a:solidFill>
                  <a:schemeClr val="bg1"/>
                </a:solidFill>
              </a:rPr>
              <a:t>Actualización en cascada 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(Update – Join)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298" y="3373824"/>
            <a:ext cx="7874502" cy="158856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380" y="1124415"/>
            <a:ext cx="7031420" cy="200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5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656</TotalTime>
  <Words>321</Words>
  <Application>Microsoft Office PowerPoint</Application>
  <PresentationFormat>Panorámica</PresentationFormat>
  <Paragraphs>61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01054-06</dc:creator>
  <cp:lastModifiedBy>Profesores Ciencias Basicias e Ingenieria 02</cp:lastModifiedBy>
  <cp:revision>45</cp:revision>
  <dcterms:created xsi:type="dcterms:W3CDTF">2017-03-04T00:26:15Z</dcterms:created>
  <dcterms:modified xsi:type="dcterms:W3CDTF">2018-03-23T22:44:35Z</dcterms:modified>
</cp:coreProperties>
</file>