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1"/>
  </p:sldMasterIdLst>
  <p:sldIdLst>
    <p:sldId id="256" r:id="rId2"/>
    <p:sldId id="292" r:id="rId3"/>
    <p:sldId id="293" r:id="rId4"/>
    <p:sldId id="294" r:id="rId5"/>
    <p:sldId id="295" r:id="rId6"/>
    <p:sldId id="296" r:id="rId7"/>
    <p:sldId id="298" r:id="rId8"/>
    <p:sldId id="297" r:id="rId9"/>
    <p:sldId id="299" r:id="rId10"/>
    <p:sldId id="300" r:id="rId11"/>
    <p:sldId id="291" r:id="rId12"/>
    <p:sldId id="301" r:id="rId13"/>
    <p:sldId id="302" r:id="rId14"/>
    <p:sldId id="303" r:id="rId15"/>
    <p:sldId id="304" r:id="rId1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80" d="100"/>
          <a:sy n="80" d="100"/>
        </p:scale>
        <p:origin x="96" y="3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C6FCAF0-ED77-443F-9BF0-B5664686AECA}" type="datetimeFigureOut">
              <a:rPr lang="es-CO" smtClean="0"/>
              <a:t>4/05/2018</a:t>
            </a:fld>
            <a:endParaRPr lang="es-CO"/>
          </a:p>
        </p:txBody>
      </p:sp>
      <p:sp>
        <p:nvSpPr>
          <p:cNvPr id="5" name="Footer Placeholder 4"/>
          <p:cNvSpPr>
            <a:spLocks noGrp="1"/>
          </p:cNvSpPr>
          <p:nvPr>
            <p:ph type="ftr" sz="quarter" idx="11"/>
          </p:nvPr>
        </p:nvSpPr>
        <p:spPr>
          <a:xfrm>
            <a:off x="1876424" y="5410201"/>
            <a:ext cx="5124886" cy="365125"/>
          </a:xfrm>
        </p:spPr>
        <p:txBody>
          <a:bodyPr/>
          <a:lstStyle/>
          <a:p>
            <a:endParaRPr lang="es-CO"/>
          </a:p>
        </p:txBody>
      </p:sp>
      <p:sp>
        <p:nvSpPr>
          <p:cNvPr id="6" name="Slide Number Placeholder 5"/>
          <p:cNvSpPr>
            <a:spLocks noGrp="1"/>
          </p:cNvSpPr>
          <p:nvPr>
            <p:ph type="sldNum" sz="quarter" idx="12"/>
          </p:nvPr>
        </p:nvSpPr>
        <p:spPr>
          <a:xfrm>
            <a:off x="9896911" y="5410199"/>
            <a:ext cx="771089" cy="365125"/>
          </a:xfrm>
        </p:spPr>
        <p:txBody>
          <a:bodyPr/>
          <a:lstStyle/>
          <a:p>
            <a:fld id="{CB98D635-7885-4E8C-8E44-3C57BBC3171D}" type="slidenum">
              <a:rPr lang="es-CO" smtClean="0"/>
              <a:t>‹Nº›</a:t>
            </a:fld>
            <a:endParaRPr lang="es-CO"/>
          </a:p>
        </p:txBody>
      </p:sp>
    </p:spTree>
    <p:extLst>
      <p:ext uri="{BB962C8B-B14F-4D97-AF65-F5344CB8AC3E}">
        <p14:creationId xmlns:p14="http://schemas.microsoft.com/office/powerpoint/2010/main" val="2625670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s-ES" smtClean="0"/>
              <a:t>Haga clic en el icono para agregar una imagen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C6FCAF0-ED77-443F-9BF0-B5664686AECA}" type="datetimeFigureOut">
              <a:rPr lang="es-CO" smtClean="0"/>
              <a:t>4/05/2018</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CB98D635-7885-4E8C-8E44-3C57BBC3171D}" type="slidenum">
              <a:rPr lang="es-CO" smtClean="0"/>
              <a:t>‹Nº›</a:t>
            </a:fld>
            <a:endParaRPr lang="es-CO"/>
          </a:p>
        </p:txBody>
      </p:sp>
    </p:spTree>
    <p:extLst>
      <p:ext uri="{BB962C8B-B14F-4D97-AF65-F5344CB8AC3E}">
        <p14:creationId xmlns:p14="http://schemas.microsoft.com/office/powerpoint/2010/main" val="2518899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C6FCAF0-ED77-443F-9BF0-B5664686AECA}" type="datetimeFigureOut">
              <a:rPr lang="es-CO" smtClean="0"/>
              <a:t>4/05/2018</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CB98D635-7885-4E8C-8E44-3C57BBC3171D}" type="slidenum">
              <a:rPr lang="es-CO" smtClean="0"/>
              <a:t>‹Nº›</a:t>
            </a:fld>
            <a:endParaRPr lang="es-CO"/>
          </a:p>
        </p:txBody>
      </p:sp>
    </p:spTree>
    <p:extLst>
      <p:ext uri="{BB962C8B-B14F-4D97-AF65-F5344CB8AC3E}">
        <p14:creationId xmlns:p14="http://schemas.microsoft.com/office/powerpoint/2010/main" val="28504045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C6FCAF0-ED77-443F-9BF0-B5664686AECA}" type="datetimeFigureOut">
              <a:rPr lang="es-CO" smtClean="0"/>
              <a:t>4/05/2018</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CB98D635-7885-4E8C-8E44-3C57BBC3171D}" type="slidenum">
              <a:rPr lang="es-CO" smtClean="0"/>
              <a:t>‹Nº›</a:t>
            </a:fld>
            <a:endParaRPr lang="es-CO"/>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5470376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C6FCAF0-ED77-443F-9BF0-B5664686AECA}" type="datetimeFigureOut">
              <a:rPr lang="es-CO" smtClean="0"/>
              <a:t>4/05/2018</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CB98D635-7885-4E8C-8E44-3C57BBC3171D}" type="slidenum">
              <a:rPr lang="es-CO" smtClean="0"/>
              <a:t>‹Nº›</a:t>
            </a:fld>
            <a:endParaRPr lang="es-CO"/>
          </a:p>
        </p:txBody>
      </p:sp>
    </p:spTree>
    <p:extLst>
      <p:ext uri="{BB962C8B-B14F-4D97-AF65-F5344CB8AC3E}">
        <p14:creationId xmlns:p14="http://schemas.microsoft.com/office/powerpoint/2010/main" val="1906167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4C6FCAF0-ED77-443F-9BF0-B5664686AECA}" type="datetimeFigureOut">
              <a:rPr lang="es-CO" smtClean="0"/>
              <a:t>4/05/2018</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CB98D635-7885-4E8C-8E44-3C57BBC3171D}" type="slidenum">
              <a:rPr lang="es-CO" smtClean="0"/>
              <a:t>‹Nº›</a:t>
            </a:fld>
            <a:endParaRPr lang="es-CO"/>
          </a:p>
        </p:txBody>
      </p:sp>
    </p:spTree>
    <p:extLst>
      <p:ext uri="{BB962C8B-B14F-4D97-AF65-F5344CB8AC3E}">
        <p14:creationId xmlns:p14="http://schemas.microsoft.com/office/powerpoint/2010/main" val="14235543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smtClean="0"/>
              <a:t>Haga clic en el icono para agregar una imagen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smtClean="0"/>
              <a:t>Haga clic en el icono para agregar una imagen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smtClean="0"/>
              <a:t>Haga clic en el icono para agregar una imagen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4C6FCAF0-ED77-443F-9BF0-B5664686AECA}" type="datetimeFigureOut">
              <a:rPr lang="es-CO" smtClean="0"/>
              <a:t>4/05/2018</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CB98D635-7885-4E8C-8E44-3C57BBC3171D}" type="slidenum">
              <a:rPr lang="es-CO" smtClean="0"/>
              <a:t>‹Nº›</a:t>
            </a:fld>
            <a:endParaRPr lang="es-CO"/>
          </a:p>
        </p:txBody>
      </p:sp>
    </p:spTree>
    <p:extLst>
      <p:ext uri="{BB962C8B-B14F-4D97-AF65-F5344CB8AC3E}">
        <p14:creationId xmlns:p14="http://schemas.microsoft.com/office/powerpoint/2010/main" val="17719875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C6FCAF0-ED77-443F-9BF0-B5664686AECA}" type="datetimeFigureOut">
              <a:rPr lang="es-CO" smtClean="0"/>
              <a:t>4/05/2018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CB98D635-7885-4E8C-8E44-3C57BBC3171D}" type="slidenum">
              <a:rPr lang="es-CO" smtClean="0"/>
              <a:t>‹Nº›</a:t>
            </a:fld>
            <a:endParaRPr lang="es-CO"/>
          </a:p>
        </p:txBody>
      </p:sp>
    </p:spTree>
    <p:extLst>
      <p:ext uri="{BB962C8B-B14F-4D97-AF65-F5344CB8AC3E}">
        <p14:creationId xmlns:p14="http://schemas.microsoft.com/office/powerpoint/2010/main" val="14384413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C6FCAF0-ED77-443F-9BF0-B5664686AECA}" type="datetimeFigureOut">
              <a:rPr lang="es-CO" smtClean="0"/>
              <a:t>4/05/2018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CB98D635-7885-4E8C-8E44-3C57BBC3171D}" type="slidenum">
              <a:rPr lang="es-CO" smtClean="0"/>
              <a:t>‹Nº›</a:t>
            </a:fld>
            <a:endParaRPr lang="es-CO"/>
          </a:p>
        </p:txBody>
      </p:sp>
    </p:spTree>
    <p:extLst>
      <p:ext uri="{BB962C8B-B14F-4D97-AF65-F5344CB8AC3E}">
        <p14:creationId xmlns:p14="http://schemas.microsoft.com/office/powerpoint/2010/main" val="3354732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C6FCAF0-ED77-443F-9BF0-B5664686AECA}" type="datetimeFigureOut">
              <a:rPr lang="es-CO" smtClean="0"/>
              <a:t>4/05/2018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CB98D635-7885-4E8C-8E44-3C57BBC3171D}" type="slidenum">
              <a:rPr lang="es-CO" smtClean="0"/>
              <a:t>‹Nº›</a:t>
            </a:fld>
            <a:endParaRPr lang="es-CO"/>
          </a:p>
        </p:txBody>
      </p:sp>
    </p:spTree>
    <p:extLst>
      <p:ext uri="{BB962C8B-B14F-4D97-AF65-F5344CB8AC3E}">
        <p14:creationId xmlns:p14="http://schemas.microsoft.com/office/powerpoint/2010/main" val="2372453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C6FCAF0-ED77-443F-9BF0-B5664686AECA}" type="datetimeFigureOut">
              <a:rPr lang="es-CO" smtClean="0"/>
              <a:t>4/05/2018</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CB98D635-7885-4E8C-8E44-3C57BBC3171D}" type="slidenum">
              <a:rPr lang="es-CO" smtClean="0"/>
              <a:t>‹Nº›</a:t>
            </a:fld>
            <a:endParaRPr lang="es-CO"/>
          </a:p>
        </p:txBody>
      </p:sp>
    </p:spTree>
    <p:extLst>
      <p:ext uri="{BB962C8B-B14F-4D97-AF65-F5344CB8AC3E}">
        <p14:creationId xmlns:p14="http://schemas.microsoft.com/office/powerpoint/2010/main" val="3523327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C6FCAF0-ED77-443F-9BF0-B5664686AECA}" type="datetimeFigureOut">
              <a:rPr lang="es-CO" smtClean="0"/>
              <a:t>4/05/2018</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CB98D635-7885-4E8C-8E44-3C57BBC3171D}" type="slidenum">
              <a:rPr lang="es-CO" smtClean="0"/>
              <a:t>‹Nº›</a:t>
            </a:fld>
            <a:endParaRPr lang="es-CO"/>
          </a:p>
        </p:txBody>
      </p:sp>
    </p:spTree>
    <p:extLst>
      <p:ext uri="{BB962C8B-B14F-4D97-AF65-F5344CB8AC3E}">
        <p14:creationId xmlns:p14="http://schemas.microsoft.com/office/powerpoint/2010/main" val="1388530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141410" y="3073397"/>
            <a:ext cx="4878391" cy="271780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172200" y="3073397"/>
            <a:ext cx="4875210" cy="271780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C6FCAF0-ED77-443F-9BF0-B5664686AECA}" type="datetimeFigureOut">
              <a:rPr lang="es-CO" smtClean="0"/>
              <a:t>4/05/2018</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CB98D635-7885-4E8C-8E44-3C57BBC3171D}" type="slidenum">
              <a:rPr lang="es-CO" smtClean="0"/>
              <a:t>‹Nº›</a:t>
            </a:fld>
            <a:endParaRPr lang="es-CO"/>
          </a:p>
        </p:txBody>
      </p:sp>
    </p:spTree>
    <p:extLst>
      <p:ext uri="{BB962C8B-B14F-4D97-AF65-F5344CB8AC3E}">
        <p14:creationId xmlns:p14="http://schemas.microsoft.com/office/powerpoint/2010/main" val="1943111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C6FCAF0-ED77-443F-9BF0-B5664686AECA}" type="datetimeFigureOut">
              <a:rPr lang="es-CO" smtClean="0"/>
              <a:t>4/05/2018</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CB98D635-7885-4E8C-8E44-3C57BBC3171D}" type="slidenum">
              <a:rPr lang="es-CO" smtClean="0"/>
              <a:t>‹Nº›</a:t>
            </a:fld>
            <a:endParaRPr lang="es-CO"/>
          </a:p>
        </p:txBody>
      </p:sp>
    </p:spTree>
    <p:extLst>
      <p:ext uri="{BB962C8B-B14F-4D97-AF65-F5344CB8AC3E}">
        <p14:creationId xmlns:p14="http://schemas.microsoft.com/office/powerpoint/2010/main" val="38002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6FCAF0-ED77-443F-9BF0-B5664686AECA}" type="datetimeFigureOut">
              <a:rPr lang="es-CO" smtClean="0"/>
              <a:t>4/05/2018</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CB98D635-7885-4E8C-8E44-3C57BBC3171D}" type="slidenum">
              <a:rPr lang="es-CO" smtClean="0"/>
              <a:t>‹Nº›</a:t>
            </a:fld>
            <a:endParaRPr lang="es-CO"/>
          </a:p>
        </p:txBody>
      </p:sp>
    </p:spTree>
    <p:extLst>
      <p:ext uri="{BB962C8B-B14F-4D97-AF65-F5344CB8AC3E}">
        <p14:creationId xmlns:p14="http://schemas.microsoft.com/office/powerpoint/2010/main" val="3208675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C6FCAF0-ED77-443F-9BF0-B5664686AECA}" type="datetimeFigureOut">
              <a:rPr lang="es-CO" smtClean="0"/>
              <a:t>4/05/2018</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CB98D635-7885-4E8C-8E44-3C57BBC3171D}" type="slidenum">
              <a:rPr lang="es-CO" smtClean="0"/>
              <a:t>‹Nº›</a:t>
            </a:fld>
            <a:endParaRPr lang="es-CO"/>
          </a:p>
        </p:txBody>
      </p:sp>
    </p:spTree>
    <p:extLst>
      <p:ext uri="{BB962C8B-B14F-4D97-AF65-F5344CB8AC3E}">
        <p14:creationId xmlns:p14="http://schemas.microsoft.com/office/powerpoint/2010/main" val="2594121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C6FCAF0-ED77-443F-9BF0-B5664686AECA}" type="datetimeFigureOut">
              <a:rPr lang="es-CO" smtClean="0"/>
              <a:t>4/05/2018</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CB98D635-7885-4E8C-8E44-3C57BBC3171D}" type="slidenum">
              <a:rPr lang="es-CO" smtClean="0"/>
              <a:t>‹Nº›</a:t>
            </a:fld>
            <a:endParaRPr lang="es-CO"/>
          </a:p>
        </p:txBody>
      </p:sp>
    </p:spTree>
    <p:extLst>
      <p:ext uri="{BB962C8B-B14F-4D97-AF65-F5344CB8AC3E}">
        <p14:creationId xmlns:p14="http://schemas.microsoft.com/office/powerpoint/2010/main" val="227251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gs>
            <a:gs pos="46000">
              <a:schemeClr val="accent5">
                <a:lumMod val="95000"/>
                <a:lumOff val="5000"/>
              </a:schemeClr>
            </a:gs>
            <a:gs pos="100000">
              <a:schemeClr val="accent5">
                <a:lumMod val="60000"/>
              </a:schemeClr>
            </a:gs>
          </a:gsLst>
          <a:path path="circle">
            <a:fillToRect l="50000" t="130000" r="50000" b="-30000"/>
          </a:path>
          <a:tileRect/>
        </a:grad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C6FCAF0-ED77-443F-9BF0-B5664686AECA}" type="datetimeFigureOut">
              <a:rPr lang="es-CO" smtClean="0"/>
              <a:t>4/05/2018</a:t>
            </a:fld>
            <a:endParaRPr lang="es-CO"/>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B98D635-7885-4E8C-8E44-3C57BBC3171D}" type="slidenum">
              <a:rPr lang="es-CO" smtClean="0"/>
              <a:t>‹Nº›</a:t>
            </a:fld>
            <a:endParaRPr lang="es-CO"/>
          </a:p>
        </p:txBody>
      </p:sp>
    </p:spTree>
    <p:extLst>
      <p:ext uri="{BB962C8B-B14F-4D97-AF65-F5344CB8AC3E}">
        <p14:creationId xmlns:p14="http://schemas.microsoft.com/office/powerpoint/2010/main" val="2559644721"/>
      </p:ext>
    </p:extLst>
  </p:cSld>
  <p:clrMap bg1="dk1" tx1="lt1" bg2="dk2" tx2="lt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 id="2147483754" r:id="rId14"/>
    <p:sldLayoutId id="2147483755" r:id="rId15"/>
    <p:sldLayoutId id="2147483756" r:id="rId16"/>
    <p:sldLayoutId id="214748375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813865" y="1788003"/>
            <a:ext cx="6400800" cy="2246769"/>
          </a:xfrm>
          <a:prstGeom prst="rect">
            <a:avLst/>
          </a:prstGeom>
          <a:noFill/>
        </p:spPr>
        <p:txBody>
          <a:bodyPr wrap="square" rtlCol="0">
            <a:spAutoFit/>
          </a:bodyPr>
          <a:lstStyle/>
          <a:p>
            <a:pPr algn="ctr"/>
            <a:r>
              <a:rPr lang="es-CO" sz="14000" dirty="0" smtClean="0">
                <a:solidFill>
                  <a:srgbClr val="FF0000"/>
                </a:solidFill>
                <a:latin typeface="Tahoma" panose="020B0604030504040204" pitchFamily="34" charset="0"/>
                <a:ea typeface="Tahoma" panose="020B0604030504040204" pitchFamily="34" charset="0"/>
                <a:cs typeface="Tahoma" panose="020B0604030504040204" pitchFamily="34" charset="0"/>
              </a:rPr>
              <a:t>JOIN</a:t>
            </a:r>
            <a:endParaRPr lang="es-CO" sz="14000"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274243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459421" y="160706"/>
            <a:ext cx="6758152" cy="553998"/>
          </a:xfrm>
          <a:prstGeom prst="rect">
            <a:avLst/>
          </a:prstGeom>
          <a:noFill/>
        </p:spPr>
        <p:txBody>
          <a:bodyPr wrap="square" rtlCol="0">
            <a:spAutoFit/>
          </a:bodyPr>
          <a:lstStyle/>
          <a:p>
            <a:pPr algn="ctr"/>
            <a:r>
              <a:rPr lang="es-CO" sz="3000" b="1" dirty="0" smtClean="0">
                <a:solidFill>
                  <a:srgbClr val="FF0000"/>
                </a:solidFill>
              </a:rPr>
              <a:t>NATURAL JOIN</a:t>
            </a:r>
            <a:endParaRPr lang="es-CO" sz="3000" b="1" dirty="0">
              <a:solidFill>
                <a:srgbClr val="FF0000"/>
              </a:solidFill>
            </a:endParaRPr>
          </a:p>
        </p:txBody>
      </p:sp>
      <p:sp>
        <p:nvSpPr>
          <p:cNvPr id="7" name="CuadroTexto 6"/>
          <p:cNvSpPr txBox="1"/>
          <p:nvPr/>
        </p:nvSpPr>
        <p:spPr>
          <a:xfrm>
            <a:off x="2039003" y="714704"/>
            <a:ext cx="9511865" cy="2862322"/>
          </a:xfrm>
          <a:prstGeom prst="rect">
            <a:avLst/>
          </a:prstGeom>
          <a:noFill/>
        </p:spPr>
        <p:txBody>
          <a:bodyPr wrap="square" rtlCol="0">
            <a:spAutoFit/>
          </a:bodyPr>
          <a:lstStyle/>
          <a:p>
            <a:pPr algn="just"/>
            <a:r>
              <a:rPr lang="es-CO" sz="2000" dirty="0" smtClean="0">
                <a:solidFill>
                  <a:schemeClr val="bg1"/>
                </a:solidFill>
              </a:rPr>
              <a:t>Se usa cuando los campos por los cuales se enlazan las tablas tienen el mismo nombre.</a:t>
            </a:r>
          </a:p>
          <a:p>
            <a:pPr algn="just"/>
            <a:r>
              <a:rPr lang="es-CO" sz="2000" dirty="0" smtClean="0">
                <a:solidFill>
                  <a:schemeClr val="bg1"/>
                </a:solidFill>
              </a:rPr>
              <a:t>Tenemos el ejemplo de libro y editorial.</a:t>
            </a:r>
          </a:p>
          <a:p>
            <a:pPr algn="just"/>
            <a:r>
              <a:rPr lang="es-CO" sz="2000" dirty="0" smtClean="0">
                <a:solidFill>
                  <a:schemeClr val="bg1"/>
                </a:solidFill>
              </a:rPr>
              <a:t>Como en ambas tablas, el código de la editorial se denomina ‘</a:t>
            </a:r>
            <a:r>
              <a:rPr lang="es-CO" sz="2000" dirty="0" err="1" smtClean="0">
                <a:solidFill>
                  <a:schemeClr val="bg1"/>
                </a:solidFill>
              </a:rPr>
              <a:t>codigoeditorial</a:t>
            </a:r>
            <a:r>
              <a:rPr lang="es-CO" sz="2000" dirty="0" smtClean="0">
                <a:solidFill>
                  <a:schemeClr val="bg1"/>
                </a:solidFill>
              </a:rPr>
              <a:t>’ podemos omitir la parte ON que indica los nombres de los campos por el cual se enlazan las tablas, empleando ‘NATURAL JOIN’, se unirán por el campo que tienen en común.</a:t>
            </a:r>
          </a:p>
          <a:p>
            <a:pPr algn="just"/>
            <a:endParaRPr lang="es-CO" sz="2000" dirty="0" smtClean="0">
              <a:solidFill>
                <a:schemeClr val="bg1"/>
              </a:solidFill>
            </a:endParaRPr>
          </a:p>
          <a:p>
            <a:pPr algn="just"/>
            <a:r>
              <a:rPr lang="es-CO" sz="2000" dirty="0" smtClean="0">
                <a:solidFill>
                  <a:schemeClr val="bg1"/>
                </a:solidFill>
              </a:rPr>
              <a:t>Ejemplo</a:t>
            </a:r>
          </a:p>
          <a:p>
            <a:pPr algn="just"/>
            <a:endParaRPr lang="es-CO" sz="2000" dirty="0" smtClean="0">
              <a:solidFill>
                <a:schemeClr val="bg1"/>
              </a:solidFill>
            </a:endParaRPr>
          </a:p>
          <a:p>
            <a:pPr algn="just"/>
            <a:endParaRPr lang="es-CO" sz="2000" dirty="0">
              <a:solidFill>
                <a:schemeClr val="bg1"/>
              </a:solidFill>
            </a:endParaRPr>
          </a:p>
        </p:txBody>
      </p:sp>
      <p:pic>
        <p:nvPicPr>
          <p:cNvPr id="3" name="Imagen 2"/>
          <p:cNvPicPr>
            <a:picLocks noChangeAspect="1"/>
          </p:cNvPicPr>
          <p:nvPr/>
        </p:nvPicPr>
        <p:blipFill>
          <a:blip r:embed="rId2"/>
          <a:stretch>
            <a:fillRect/>
          </a:stretch>
        </p:blipFill>
        <p:spPr>
          <a:xfrm>
            <a:off x="1394278" y="3233590"/>
            <a:ext cx="10545474" cy="1590658"/>
          </a:xfrm>
          <a:prstGeom prst="rect">
            <a:avLst/>
          </a:prstGeom>
        </p:spPr>
      </p:pic>
    </p:spTree>
    <p:extLst>
      <p:ext uri="{BB962C8B-B14F-4D97-AF65-F5344CB8AC3E}">
        <p14:creationId xmlns:p14="http://schemas.microsoft.com/office/powerpoint/2010/main" val="5778101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4376737" y="52387"/>
            <a:ext cx="3438525" cy="6753225"/>
          </a:xfrm>
          <a:prstGeom prst="rect">
            <a:avLst/>
          </a:prstGeom>
        </p:spPr>
      </p:pic>
      <p:sp>
        <p:nvSpPr>
          <p:cNvPr id="4" name="CuadroTexto 3"/>
          <p:cNvSpPr txBox="1"/>
          <p:nvPr/>
        </p:nvSpPr>
        <p:spPr>
          <a:xfrm>
            <a:off x="8923283" y="2207172"/>
            <a:ext cx="2575034" cy="923330"/>
          </a:xfrm>
          <a:prstGeom prst="rect">
            <a:avLst/>
          </a:prstGeom>
          <a:solidFill>
            <a:schemeClr val="bg2">
              <a:lumMod val="60000"/>
              <a:lumOff val="40000"/>
            </a:schemeClr>
          </a:solidFill>
        </p:spPr>
        <p:txBody>
          <a:bodyPr wrap="square" rtlCol="0">
            <a:spAutoFit/>
          </a:bodyPr>
          <a:lstStyle>
            <a:defPPr>
              <a:defRPr lang="es-CO"/>
            </a:defPPr>
            <a:lvl1pPr algn="just">
              <a:defRPr b="1">
                <a:solidFill>
                  <a:schemeClr val="bg1"/>
                </a:solidFill>
              </a:defRPr>
            </a:lvl1pPr>
          </a:lstStyle>
          <a:p>
            <a:r>
              <a:rPr lang="es-CO" dirty="0"/>
              <a:t>También se puede usar natural join con left join y </a:t>
            </a:r>
            <a:r>
              <a:rPr lang="es-CO" dirty="0" err="1"/>
              <a:t>right</a:t>
            </a:r>
            <a:r>
              <a:rPr lang="es-CO" dirty="0"/>
              <a:t> join.</a:t>
            </a:r>
            <a:endParaRPr lang="es-CO" dirty="0"/>
          </a:p>
        </p:txBody>
      </p:sp>
      <p:sp>
        <p:nvSpPr>
          <p:cNvPr id="5" name="CuadroTexto 4"/>
          <p:cNvSpPr txBox="1"/>
          <p:nvPr/>
        </p:nvSpPr>
        <p:spPr>
          <a:xfrm>
            <a:off x="8797158" y="3321269"/>
            <a:ext cx="3237186" cy="1200329"/>
          </a:xfrm>
          <a:prstGeom prst="rect">
            <a:avLst/>
          </a:prstGeom>
          <a:solidFill>
            <a:schemeClr val="bg2">
              <a:lumMod val="60000"/>
              <a:lumOff val="40000"/>
            </a:schemeClr>
          </a:solidFill>
        </p:spPr>
        <p:txBody>
          <a:bodyPr wrap="square" rtlCol="0">
            <a:spAutoFit/>
          </a:bodyPr>
          <a:lstStyle>
            <a:defPPr>
              <a:defRPr lang="es-CO"/>
            </a:defPPr>
            <a:lvl1pPr algn="just">
              <a:defRPr b="1">
                <a:solidFill>
                  <a:schemeClr val="bg1"/>
                </a:solidFill>
              </a:defRPr>
            </a:lvl1pPr>
          </a:lstStyle>
          <a:p>
            <a:r>
              <a:rPr lang="es-CO" dirty="0"/>
              <a:t>Es decir, con natural join no se coloca la parte </a:t>
            </a:r>
            <a:r>
              <a:rPr lang="es-CO" dirty="0" err="1"/>
              <a:t>on</a:t>
            </a:r>
            <a:r>
              <a:rPr lang="es-CO" dirty="0"/>
              <a:t> que especifica los campos por los cuales se enlazan las tablas.</a:t>
            </a:r>
            <a:endParaRPr lang="es-CO" dirty="0"/>
          </a:p>
        </p:txBody>
      </p:sp>
      <p:sp>
        <p:nvSpPr>
          <p:cNvPr id="6" name="CuadroTexto 5"/>
          <p:cNvSpPr txBox="1"/>
          <p:nvPr/>
        </p:nvSpPr>
        <p:spPr>
          <a:xfrm>
            <a:off x="922983" y="1758961"/>
            <a:ext cx="3237186" cy="2031325"/>
          </a:xfrm>
          <a:prstGeom prst="rect">
            <a:avLst/>
          </a:prstGeom>
          <a:solidFill>
            <a:schemeClr val="bg2">
              <a:lumMod val="60000"/>
              <a:lumOff val="40000"/>
            </a:schemeClr>
          </a:solidFill>
        </p:spPr>
        <p:txBody>
          <a:bodyPr wrap="square" rtlCol="0">
            <a:spAutoFit/>
          </a:bodyPr>
          <a:lstStyle/>
          <a:p>
            <a:pPr algn="just"/>
            <a:r>
              <a:rPr lang="es-CO" b="1" dirty="0" err="1" smtClean="0">
                <a:solidFill>
                  <a:schemeClr val="bg1"/>
                </a:solidFill>
              </a:rPr>
              <a:t>Inner</a:t>
            </a:r>
            <a:r>
              <a:rPr lang="es-CO" b="1" dirty="0" smtClean="0">
                <a:solidFill>
                  <a:schemeClr val="bg1"/>
                </a:solidFill>
              </a:rPr>
              <a:t> join es lo mismo que join.</a:t>
            </a:r>
          </a:p>
          <a:p>
            <a:pPr algn="just"/>
            <a:endParaRPr lang="es-CO" b="1" dirty="0">
              <a:solidFill>
                <a:schemeClr val="bg1"/>
              </a:solidFill>
            </a:endParaRPr>
          </a:p>
          <a:p>
            <a:pPr algn="just"/>
            <a:r>
              <a:rPr lang="es-CO" b="1" dirty="0" smtClean="0">
                <a:solidFill>
                  <a:schemeClr val="bg1"/>
                </a:solidFill>
              </a:rPr>
              <a:t>Con </a:t>
            </a:r>
            <a:r>
              <a:rPr lang="es-CO" b="1" dirty="0" err="1" smtClean="0">
                <a:solidFill>
                  <a:schemeClr val="bg1"/>
                </a:solidFill>
              </a:rPr>
              <a:t>inner</a:t>
            </a:r>
            <a:r>
              <a:rPr lang="es-CO" b="1" dirty="0" smtClean="0">
                <a:solidFill>
                  <a:schemeClr val="bg1"/>
                </a:solidFill>
              </a:rPr>
              <a:t> join, todos los registros no coincidentes son descartados, sólo los coincidentes se muestran en el resultado.</a:t>
            </a:r>
            <a:endParaRPr lang="es-CO" b="1" dirty="0">
              <a:solidFill>
                <a:schemeClr val="bg1"/>
              </a:solidFill>
            </a:endParaRPr>
          </a:p>
        </p:txBody>
      </p:sp>
    </p:spTree>
    <p:extLst>
      <p:ext uri="{BB962C8B-B14F-4D97-AF65-F5344CB8AC3E}">
        <p14:creationId xmlns:p14="http://schemas.microsoft.com/office/powerpoint/2010/main" val="30943649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480441" y="234278"/>
            <a:ext cx="6758152" cy="553998"/>
          </a:xfrm>
          <a:prstGeom prst="rect">
            <a:avLst/>
          </a:prstGeom>
          <a:noFill/>
        </p:spPr>
        <p:txBody>
          <a:bodyPr wrap="square" rtlCol="0">
            <a:spAutoFit/>
          </a:bodyPr>
          <a:lstStyle/>
          <a:p>
            <a:pPr algn="ctr"/>
            <a:r>
              <a:rPr lang="es-CO" sz="3000" b="1" dirty="0" smtClean="0">
                <a:solidFill>
                  <a:srgbClr val="FF0000"/>
                </a:solidFill>
              </a:rPr>
              <a:t>STRAIGHT JOIN</a:t>
            </a:r>
            <a:endParaRPr lang="es-CO" sz="3000" b="1" dirty="0">
              <a:solidFill>
                <a:srgbClr val="FF0000"/>
              </a:solidFill>
            </a:endParaRPr>
          </a:p>
        </p:txBody>
      </p:sp>
      <p:sp>
        <p:nvSpPr>
          <p:cNvPr id="5" name="CuadroTexto 4"/>
          <p:cNvSpPr txBox="1"/>
          <p:nvPr/>
        </p:nvSpPr>
        <p:spPr>
          <a:xfrm>
            <a:off x="2049513" y="788276"/>
            <a:ext cx="9511865" cy="1938992"/>
          </a:xfrm>
          <a:prstGeom prst="rect">
            <a:avLst/>
          </a:prstGeom>
          <a:noFill/>
        </p:spPr>
        <p:txBody>
          <a:bodyPr wrap="square" rtlCol="0">
            <a:spAutoFit/>
          </a:bodyPr>
          <a:lstStyle/>
          <a:p>
            <a:pPr algn="just"/>
            <a:r>
              <a:rPr lang="es-CO" sz="2000" dirty="0" smtClean="0">
                <a:solidFill>
                  <a:schemeClr val="bg1"/>
                </a:solidFill>
              </a:rPr>
              <a:t>Es igual a join, sólo que la tabla de la izquierda es leída siempre antes que la de la derecha.</a:t>
            </a:r>
          </a:p>
          <a:p>
            <a:pPr algn="just"/>
            <a:r>
              <a:rPr lang="es-CO" sz="2000" dirty="0" smtClean="0">
                <a:solidFill>
                  <a:schemeClr val="bg1"/>
                </a:solidFill>
              </a:rPr>
              <a:t/>
            </a:r>
            <a:br>
              <a:rPr lang="es-CO" sz="2000" dirty="0" smtClean="0">
                <a:solidFill>
                  <a:schemeClr val="bg1"/>
                </a:solidFill>
              </a:rPr>
            </a:br>
            <a:r>
              <a:rPr lang="es-CO" sz="2000" dirty="0" smtClean="0">
                <a:solidFill>
                  <a:schemeClr val="bg1"/>
                </a:solidFill>
              </a:rPr>
              <a:t>Ejemplo</a:t>
            </a:r>
          </a:p>
          <a:p>
            <a:pPr algn="just"/>
            <a:endParaRPr lang="es-CO" sz="2000" dirty="0" smtClean="0">
              <a:solidFill>
                <a:schemeClr val="bg1"/>
              </a:solidFill>
            </a:endParaRPr>
          </a:p>
          <a:p>
            <a:pPr algn="just"/>
            <a:endParaRPr lang="es-CO" sz="2000" dirty="0">
              <a:solidFill>
                <a:schemeClr val="bg1"/>
              </a:solidFill>
            </a:endParaRPr>
          </a:p>
        </p:txBody>
      </p:sp>
      <p:pic>
        <p:nvPicPr>
          <p:cNvPr id="2" name="Imagen 1"/>
          <p:cNvPicPr>
            <a:picLocks noChangeAspect="1"/>
          </p:cNvPicPr>
          <p:nvPr/>
        </p:nvPicPr>
        <p:blipFill>
          <a:blip r:embed="rId2"/>
          <a:stretch>
            <a:fillRect/>
          </a:stretch>
        </p:blipFill>
        <p:spPr>
          <a:xfrm>
            <a:off x="2806262" y="2028247"/>
            <a:ext cx="7083972" cy="4582759"/>
          </a:xfrm>
          <a:prstGeom prst="rect">
            <a:avLst/>
          </a:prstGeom>
        </p:spPr>
      </p:pic>
    </p:spTree>
    <p:extLst>
      <p:ext uri="{BB962C8B-B14F-4D97-AF65-F5344CB8AC3E}">
        <p14:creationId xmlns:p14="http://schemas.microsoft.com/office/powerpoint/2010/main" val="13279431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427888" y="307851"/>
            <a:ext cx="6758152" cy="553998"/>
          </a:xfrm>
          <a:prstGeom prst="rect">
            <a:avLst/>
          </a:prstGeom>
          <a:noFill/>
        </p:spPr>
        <p:txBody>
          <a:bodyPr wrap="square" rtlCol="0">
            <a:spAutoFit/>
          </a:bodyPr>
          <a:lstStyle/>
          <a:p>
            <a:pPr algn="ctr"/>
            <a:r>
              <a:rPr lang="es-CO" sz="3000" b="1" dirty="0" smtClean="0">
                <a:solidFill>
                  <a:srgbClr val="FF0000"/>
                </a:solidFill>
              </a:rPr>
              <a:t>VARIABLES DE USUARIO</a:t>
            </a:r>
            <a:endParaRPr lang="es-CO" sz="3000" b="1" dirty="0">
              <a:solidFill>
                <a:srgbClr val="FF0000"/>
              </a:solidFill>
            </a:endParaRPr>
          </a:p>
        </p:txBody>
      </p:sp>
      <p:sp>
        <p:nvSpPr>
          <p:cNvPr id="5" name="CuadroTexto 4"/>
          <p:cNvSpPr txBox="1"/>
          <p:nvPr/>
        </p:nvSpPr>
        <p:spPr>
          <a:xfrm>
            <a:off x="2049513" y="788276"/>
            <a:ext cx="9511865" cy="1938992"/>
          </a:xfrm>
          <a:prstGeom prst="rect">
            <a:avLst/>
          </a:prstGeom>
          <a:noFill/>
        </p:spPr>
        <p:txBody>
          <a:bodyPr wrap="square" rtlCol="0">
            <a:spAutoFit/>
          </a:bodyPr>
          <a:lstStyle/>
          <a:p>
            <a:pPr algn="just"/>
            <a:r>
              <a:rPr lang="es-CO" sz="2000" dirty="0" smtClean="0">
                <a:solidFill>
                  <a:schemeClr val="bg1"/>
                </a:solidFill>
              </a:rPr>
              <a:t>Cuando buscamos un valor con las funciones de agrupamiento, por ejemplo min(), la consulta nos devuelve el mínimo valor de un campo de una tabla, pero no nos muestra los valores de otros campos del mismo registro. </a:t>
            </a:r>
          </a:p>
          <a:p>
            <a:pPr algn="just"/>
            <a:r>
              <a:rPr lang="es-CO" sz="2000" dirty="0" smtClean="0">
                <a:solidFill>
                  <a:schemeClr val="bg1"/>
                </a:solidFill>
              </a:rPr>
              <a:t>Ejemplo:</a:t>
            </a:r>
          </a:p>
          <a:p>
            <a:pPr algn="just"/>
            <a:endParaRPr lang="es-CO" sz="2000" dirty="0" smtClean="0">
              <a:solidFill>
                <a:schemeClr val="bg1"/>
              </a:solidFill>
            </a:endParaRPr>
          </a:p>
          <a:p>
            <a:pPr algn="just"/>
            <a:endParaRPr lang="es-CO" sz="2000" dirty="0">
              <a:solidFill>
                <a:schemeClr val="bg1"/>
              </a:solidFill>
            </a:endParaRPr>
          </a:p>
        </p:txBody>
      </p:sp>
      <p:pic>
        <p:nvPicPr>
          <p:cNvPr id="2" name="Imagen 1"/>
          <p:cNvPicPr>
            <a:picLocks noChangeAspect="1"/>
          </p:cNvPicPr>
          <p:nvPr/>
        </p:nvPicPr>
        <p:blipFill>
          <a:blip r:embed="rId2"/>
          <a:stretch>
            <a:fillRect/>
          </a:stretch>
        </p:blipFill>
        <p:spPr>
          <a:xfrm>
            <a:off x="2564524" y="2077381"/>
            <a:ext cx="8050924" cy="1906797"/>
          </a:xfrm>
          <a:prstGeom prst="rect">
            <a:avLst/>
          </a:prstGeom>
        </p:spPr>
      </p:pic>
      <p:sp>
        <p:nvSpPr>
          <p:cNvPr id="6" name="CuadroTexto 5"/>
          <p:cNvSpPr txBox="1"/>
          <p:nvPr/>
        </p:nvSpPr>
        <p:spPr>
          <a:xfrm>
            <a:off x="1986454" y="4110966"/>
            <a:ext cx="9574924" cy="646331"/>
          </a:xfrm>
          <a:prstGeom prst="rect">
            <a:avLst/>
          </a:prstGeom>
          <a:noFill/>
        </p:spPr>
        <p:txBody>
          <a:bodyPr wrap="square" rtlCol="0">
            <a:spAutoFit/>
          </a:bodyPr>
          <a:lstStyle/>
          <a:p>
            <a:r>
              <a:rPr lang="es-CO" dirty="0" smtClean="0">
                <a:solidFill>
                  <a:schemeClr val="bg1"/>
                </a:solidFill>
              </a:rPr>
              <a:t>Para obtener todos los datos del libro podemos emplear una variable para almacenar el precio más bajo.</a:t>
            </a:r>
            <a:endParaRPr lang="es-CO" dirty="0">
              <a:solidFill>
                <a:schemeClr val="bg1"/>
              </a:solidFill>
            </a:endParaRPr>
          </a:p>
        </p:txBody>
      </p:sp>
      <p:pic>
        <p:nvPicPr>
          <p:cNvPr id="7" name="Imagen 6"/>
          <p:cNvPicPr>
            <a:picLocks noChangeAspect="1"/>
          </p:cNvPicPr>
          <p:nvPr/>
        </p:nvPicPr>
        <p:blipFill>
          <a:blip r:embed="rId3"/>
          <a:stretch>
            <a:fillRect/>
          </a:stretch>
        </p:blipFill>
        <p:spPr>
          <a:xfrm>
            <a:off x="2806860" y="4757297"/>
            <a:ext cx="7808588" cy="1517932"/>
          </a:xfrm>
          <a:prstGeom prst="rect">
            <a:avLst/>
          </a:prstGeom>
        </p:spPr>
      </p:pic>
    </p:spTree>
    <p:extLst>
      <p:ext uri="{BB962C8B-B14F-4D97-AF65-F5344CB8AC3E}">
        <p14:creationId xmlns:p14="http://schemas.microsoft.com/office/powerpoint/2010/main" val="34364254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270233" y="348263"/>
            <a:ext cx="9574924" cy="646331"/>
          </a:xfrm>
          <a:prstGeom prst="rect">
            <a:avLst/>
          </a:prstGeom>
          <a:noFill/>
        </p:spPr>
        <p:txBody>
          <a:bodyPr wrap="square" rtlCol="0">
            <a:spAutoFit/>
          </a:bodyPr>
          <a:lstStyle/>
          <a:p>
            <a:r>
              <a:rPr lang="es-CO" dirty="0" smtClean="0">
                <a:solidFill>
                  <a:schemeClr val="bg1"/>
                </a:solidFill>
              </a:rPr>
              <a:t>Y luego mostrar todos los datos de dicho libro empleando la variable anterior:</a:t>
            </a:r>
          </a:p>
          <a:p>
            <a:endParaRPr lang="es-CO" dirty="0">
              <a:solidFill>
                <a:schemeClr val="bg1"/>
              </a:solidFill>
            </a:endParaRPr>
          </a:p>
        </p:txBody>
      </p:sp>
      <p:pic>
        <p:nvPicPr>
          <p:cNvPr id="2" name="Imagen 1"/>
          <p:cNvPicPr>
            <a:picLocks noChangeAspect="1"/>
          </p:cNvPicPr>
          <p:nvPr/>
        </p:nvPicPr>
        <p:blipFill>
          <a:blip r:embed="rId2"/>
          <a:stretch>
            <a:fillRect/>
          </a:stretch>
        </p:blipFill>
        <p:spPr>
          <a:xfrm>
            <a:off x="1274337" y="819807"/>
            <a:ext cx="10368877" cy="1567848"/>
          </a:xfrm>
          <a:prstGeom prst="rect">
            <a:avLst/>
          </a:prstGeom>
        </p:spPr>
      </p:pic>
      <p:sp>
        <p:nvSpPr>
          <p:cNvPr id="5" name="CuadroTexto 4"/>
          <p:cNvSpPr txBox="1"/>
          <p:nvPr/>
        </p:nvSpPr>
        <p:spPr>
          <a:xfrm>
            <a:off x="2422633" y="2536033"/>
            <a:ext cx="9574924" cy="1477328"/>
          </a:xfrm>
          <a:prstGeom prst="rect">
            <a:avLst/>
          </a:prstGeom>
          <a:noFill/>
        </p:spPr>
        <p:txBody>
          <a:bodyPr wrap="square" rtlCol="0">
            <a:spAutoFit/>
          </a:bodyPr>
          <a:lstStyle/>
          <a:p>
            <a:r>
              <a:rPr lang="es-CO" dirty="0" smtClean="0">
                <a:solidFill>
                  <a:schemeClr val="bg1"/>
                </a:solidFill>
              </a:rPr>
              <a:t>Es decir, guardamos en la variable el precio más bajo y luego, en otra sentencia, mostramos los datos de todos los libros cuyo precio es igual al valor de la variable.</a:t>
            </a:r>
          </a:p>
          <a:p>
            <a:endParaRPr lang="es-CO" dirty="0">
              <a:solidFill>
                <a:schemeClr val="bg1"/>
              </a:solidFill>
            </a:endParaRPr>
          </a:p>
          <a:p>
            <a:r>
              <a:rPr lang="es-CO" dirty="0" smtClean="0">
                <a:solidFill>
                  <a:schemeClr val="bg1"/>
                </a:solidFill>
              </a:rPr>
              <a:t>Almacenamos el valor y lo recuperamos más adelante, con el fin de poderlos usar en otras sentencias.</a:t>
            </a:r>
          </a:p>
          <a:p>
            <a:endParaRPr lang="es-CO" dirty="0">
              <a:solidFill>
                <a:schemeClr val="bg1"/>
              </a:solidFill>
            </a:endParaRPr>
          </a:p>
        </p:txBody>
      </p:sp>
      <p:pic>
        <p:nvPicPr>
          <p:cNvPr id="6" name="Imagen 5"/>
          <p:cNvPicPr>
            <a:picLocks noChangeAspect="1"/>
          </p:cNvPicPr>
          <p:nvPr/>
        </p:nvPicPr>
        <p:blipFill>
          <a:blip r:embed="rId3"/>
          <a:stretch>
            <a:fillRect/>
          </a:stretch>
        </p:blipFill>
        <p:spPr>
          <a:xfrm>
            <a:off x="3216165" y="3739907"/>
            <a:ext cx="7240237" cy="2846889"/>
          </a:xfrm>
          <a:prstGeom prst="rect">
            <a:avLst/>
          </a:prstGeom>
        </p:spPr>
      </p:pic>
    </p:spTree>
    <p:extLst>
      <p:ext uri="{BB962C8B-B14F-4D97-AF65-F5344CB8AC3E}">
        <p14:creationId xmlns:p14="http://schemas.microsoft.com/office/powerpoint/2010/main" val="2704379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1937084" y="2556164"/>
            <a:ext cx="9504948" cy="861774"/>
          </a:xfrm>
          <a:prstGeom prst="rect">
            <a:avLst/>
          </a:prstGeom>
          <a:noFill/>
        </p:spPr>
        <p:txBody>
          <a:bodyPr wrap="square" rtlCol="0">
            <a:spAutoFit/>
          </a:bodyPr>
          <a:lstStyle/>
          <a:p>
            <a:r>
              <a:rPr lang="es-CO" sz="50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GRACIAS POR SU ATENCIÓN</a:t>
            </a:r>
            <a:endParaRPr lang="es-CO" sz="5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57491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2270233" y="1492469"/>
            <a:ext cx="8555421" cy="3170099"/>
          </a:xfrm>
          <a:prstGeom prst="rect">
            <a:avLst/>
          </a:prstGeom>
          <a:noFill/>
        </p:spPr>
        <p:txBody>
          <a:bodyPr wrap="square" rtlCol="0">
            <a:spAutoFit/>
          </a:bodyPr>
          <a:lstStyle/>
          <a:p>
            <a:pPr algn="just"/>
            <a:r>
              <a:rPr lang="es-CO" sz="2000" dirty="0" smtClean="0">
                <a:solidFill>
                  <a:schemeClr val="bg1"/>
                </a:solidFill>
              </a:rPr>
              <a:t>Hemos visto como usar registros de una tabla para encontrar registros de otra tabla, uniendo ambas tablas con JOIN y enlazándolas con una condición ON en la cual colocamos el campo en común. O sea, hacemos un </a:t>
            </a:r>
            <a:r>
              <a:rPr lang="es-CO" sz="2000" dirty="0">
                <a:solidFill>
                  <a:schemeClr val="bg1"/>
                </a:solidFill>
              </a:rPr>
              <a:t>JOIN</a:t>
            </a:r>
            <a:r>
              <a:rPr lang="es-CO" sz="2000" dirty="0" smtClean="0">
                <a:solidFill>
                  <a:schemeClr val="bg1"/>
                </a:solidFill>
              </a:rPr>
              <a:t> y asociamos registros de 2 tablas usando el ON buscando coincidencia en los valores del campo que tienen en común ambas tablas.</a:t>
            </a:r>
          </a:p>
          <a:p>
            <a:r>
              <a:rPr lang="es-CO" sz="2000" dirty="0" smtClean="0">
                <a:solidFill>
                  <a:schemeClr val="bg1"/>
                </a:solidFill>
              </a:rPr>
              <a:t/>
            </a:r>
            <a:br>
              <a:rPr lang="es-CO" sz="2000" dirty="0" smtClean="0">
                <a:solidFill>
                  <a:schemeClr val="bg1"/>
                </a:solidFill>
              </a:rPr>
            </a:br>
            <a:r>
              <a:rPr lang="es-CO" sz="2000" dirty="0" smtClean="0">
                <a:solidFill>
                  <a:srgbClr val="FF0000"/>
                </a:solidFill>
              </a:rPr>
              <a:t>Ejemplo: </a:t>
            </a:r>
            <a:br>
              <a:rPr lang="es-CO" sz="2000" dirty="0" smtClean="0">
                <a:solidFill>
                  <a:srgbClr val="FF0000"/>
                </a:solidFill>
              </a:rPr>
            </a:br>
            <a:r>
              <a:rPr lang="es-CO" sz="2000" dirty="0" smtClean="0">
                <a:solidFill>
                  <a:srgbClr val="FF0000"/>
                </a:solidFill>
              </a:rPr>
              <a:t>select * from (Nombre tabla1)</a:t>
            </a:r>
            <a:endParaRPr lang="es-CO" sz="2000" dirty="0">
              <a:solidFill>
                <a:srgbClr val="FF0000"/>
              </a:solidFill>
            </a:endParaRPr>
          </a:p>
          <a:p>
            <a:pPr algn="just"/>
            <a:r>
              <a:rPr lang="es-CO" sz="2000" dirty="0" smtClean="0">
                <a:solidFill>
                  <a:srgbClr val="FF0000"/>
                </a:solidFill>
              </a:rPr>
              <a:t>join (nombre tabla 2)</a:t>
            </a:r>
          </a:p>
          <a:p>
            <a:pPr algn="just"/>
            <a:r>
              <a:rPr lang="es-CO" sz="2000" dirty="0" smtClean="0">
                <a:solidFill>
                  <a:srgbClr val="FF0000"/>
                </a:solidFill>
              </a:rPr>
              <a:t>On código(tabla 1)=código(tabla 2);</a:t>
            </a:r>
            <a:endParaRPr lang="es-CO" sz="2000" dirty="0">
              <a:solidFill>
                <a:srgbClr val="FF0000"/>
              </a:solidFill>
            </a:endParaRPr>
          </a:p>
        </p:txBody>
      </p:sp>
    </p:spTree>
    <p:extLst>
      <p:ext uri="{BB962C8B-B14F-4D97-AF65-F5344CB8AC3E}">
        <p14:creationId xmlns:p14="http://schemas.microsoft.com/office/powerpoint/2010/main" val="38142995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543503" y="160706"/>
            <a:ext cx="6758152" cy="553998"/>
          </a:xfrm>
          <a:prstGeom prst="rect">
            <a:avLst/>
          </a:prstGeom>
          <a:noFill/>
        </p:spPr>
        <p:txBody>
          <a:bodyPr wrap="square" rtlCol="0">
            <a:spAutoFit/>
          </a:bodyPr>
          <a:lstStyle/>
          <a:p>
            <a:pPr algn="ctr"/>
            <a:r>
              <a:rPr lang="es-CO" sz="3000" b="1" dirty="0" smtClean="0">
                <a:solidFill>
                  <a:srgbClr val="FF0000"/>
                </a:solidFill>
              </a:rPr>
              <a:t>LEFT JOIN</a:t>
            </a:r>
            <a:endParaRPr lang="es-CO" sz="3000" b="1" dirty="0">
              <a:solidFill>
                <a:srgbClr val="FF0000"/>
              </a:solidFill>
            </a:endParaRPr>
          </a:p>
        </p:txBody>
      </p:sp>
      <p:sp>
        <p:nvSpPr>
          <p:cNvPr id="4" name="CuadroTexto 3"/>
          <p:cNvSpPr txBox="1"/>
          <p:nvPr/>
        </p:nvSpPr>
        <p:spPr>
          <a:xfrm>
            <a:off x="2249211" y="714704"/>
            <a:ext cx="8555421" cy="6247864"/>
          </a:xfrm>
          <a:prstGeom prst="rect">
            <a:avLst/>
          </a:prstGeom>
          <a:noFill/>
        </p:spPr>
        <p:txBody>
          <a:bodyPr wrap="square" rtlCol="0">
            <a:spAutoFit/>
          </a:bodyPr>
          <a:lstStyle/>
          <a:p>
            <a:pPr algn="just"/>
            <a:r>
              <a:rPr lang="es-CO" sz="2000" dirty="0" smtClean="0">
                <a:solidFill>
                  <a:schemeClr val="bg1"/>
                </a:solidFill>
              </a:rPr>
              <a:t>Un left join se usa para hacer coincidir registros en una tabla (izquierda) con otra tabla (derecha), se genera una fila extra (una por cada valor no encontrado) con todos los campos seteados a null.</a:t>
            </a:r>
          </a:p>
          <a:p>
            <a:pPr algn="just"/>
            <a:r>
              <a:rPr lang="es-CO" sz="2000" b="1" dirty="0" smtClean="0">
                <a:solidFill>
                  <a:srgbClr val="FF0000"/>
                </a:solidFill>
              </a:rPr>
              <a:t>Sintaxis:</a:t>
            </a:r>
          </a:p>
          <a:p>
            <a:pPr algn="just"/>
            <a:r>
              <a:rPr lang="es-CO" sz="2000" dirty="0" smtClean="0">
                <a:solidFill>
                  <a:schemeClr val="bg1"/>
                </a:solidFill>
              </a:rPr>
              <a:t>Se nombran ambas tablas, una a la izquierda del join y la otra a la derecha, y la condición para enlazarlas.</a:t>
            </a:r>
          </a:p>
          <a:p>
            <a:pPr algn="just"/>
            <a:r>
              <a:rPr lang="es-CO" sz="2000" dirty="0" smtClean="0">
                <a:solidFill>
                  <a:schemeClr val="bg1"/>
                </a:solidFill>
              </a:rPr>
              <a:t>Es importante la posición en que se colocan las tablas en un left join, la tabla de la izquierda es la que se usa para localizar registros en la tabla de la derecha, por lo tanto, estos join no son iguales.</a:t>
            </a:r>
          </a:p>
          <a:p>
            <a:pPr algn="just"/>
            <a:endParaRPr lang="es-CO" sz="2000" dirty="0">
              <a:solidFill>
                <a:schemeClr val="bg1"/>
              </a:solidFill>
            </a:endParaRPr>
          </a:p>
          <a:p>
            <a:pPr algn="just"/>
            <a:r>
              <a:rPr lang="es-CO" sz="2000" dirty="0" smtClean="0">
                <a:solidFill>
                  <a:schemeClr val="bg1"/>
                </a:solidFill>
              </a:rPr>
              <a:t>Ejemplo:</a:t>
            </a:r>
          </a:p>
          <a:p>
            <a:pPr algn="just"/>
            <a:r>
              <a:rPr lang="es-CO" sz="2000" dirty="0" smtClean="0">
                <a:solidFill>
                  <a:schemeClr val="bg1"/>
                </a:solidFill>
              </a:rPr>
              <a:t>Select * from (tabla 1)</a:t>
            </a:r>
          </a:p>
          <a:p>
            <a:pPr algn="just"/>
            <a:r>
              <a:rPr lang="es-CO" sz="2000" dirty="0" smtClean="0">
                <a:solidFill>
                  <a:schemeClr val="bg1"/>
                </a:solidFill>
              </a:rPr>
              <a:t>Left join (tabla 2)</a:t>
            </a:r>
          </a:p>
          <a:p>
            <a:pPr algn="just"/>
            <a:r>
              <a:rPr lang="es-CO" sz="2000" dirty="0" smtClean="0">
                <a:solidFill>
                  <a:schemeClr val="bg1"/>
                </a:solidFill>
              </a:rPr>
              <a:t>On (tabla1). </a:t>
            </a:r>
            <a:r>
              <a:rPr lang="es-CO" sz="2000" dirty="0" err="1" smtClean="0">
                <a:solidFill>
                  <a:schemeClr val="bg1"/>
                </a:solidFill>
              </a:rPr>
              <a:t>Codigo</a:t>
            </a:r>
            <a:r>
              <a:rPr lang="es-CO" sz="2000" dirty="0" smtClean="0">
                <a:solidFill>
                  <a:schemeClr val="bg1"/>
                </a:solidFill>
              </a:rPr>
              <a:t>=(tabla 2).código vinculado a tabla 1</a:t>
            </a:r>
          </a:p>
          <a:p>
            <a:pPr algn="just"/>
            <a:endParaRPr lang="es-CO" sz="2000" dirty="0">
              <a:solidFill>
                <a:schemeClr val="bg1"/>
              </a:solidFill>
            </a:endParaRPr>
          </a:p>
          <a:p>
            <a:pPr algn="just"/>
            <a:r>
              <a:rPr lang="es-CO" sz="2000" dirty="0" smtClean="0">
                <a:solidFill>
                  <a:schemeClr val="bg1"/>
                </a:solidFill>
              </a:rPr>
              <a:t>Select </a:t>
            </a:r>
            <a:r>
              <a:rPr lang="es-CO" sz="2000" dirty="0">
                <a:solidFill>
                  <a:schemeClr val="bg1"/>
                </a:solidFill>
              </a:rPr>
              <a:t>* from (tabla </a:t>
            </a:r>
            <a:r>
              <a:rPr lang="es-CO" sz="2000" dirty="0" smtClean="0">
                <a:solidFill>
                  <a:schemeClr val="bg1"/>
                </a:solidFill>
              </a:rPr>
              <a:t>2)</a:t>
            </a:r>
            <a:endParaRPr lang="es-CO" sz="2000" dirty="0">
              <a:solidFill>
                <a:schemeClr val="bg1"/>
              </a:solidFill>
            </a:endParaRPr>
          </a:p>
          <a:p>
            <a:pPr algn="just"/>
            <a:r>
              <a:rPr lang="es-CO" sz="2000" dirty="0">
                <a:solidFill>
                  <a:schemeClr val="bg1"/>
                </a:solidFill>
              </a:rPr>
              <a:t>Left join (tabla </a:t>
            </a:r>
            <a:r>
              <a:rPr lang="es-CO" sz="2000" dirty="0" smtClean="0">
                <a:solidFill>
                  <a:schemeClr val="bg1"/>
                </a:solidFill>
              </a:rPr>
              <a:t>1)</a:t>
            </a:r>
            <a:endParaRPr lang="es-CO" sz="2000" dirty="0">
              <a:solidFill>
                <a:schemeClr val="bg1"/>
              </a:solidFill>
            </a:endParaRPr>
          </a:p>
          <a:p>
            <a:pPr algn="just"/>
            <a:r>
              <a:rPr lang="es-CO" sz="2000" dirty="0">
                <a:solidFill>
                  <a:schemeClr val="bg1"/>
                </a:solidFill>
              </a:rPr>
              <a:t>On (</a:t>
            </a:r>
            <a:r>
              <a:rPr lang="es-CO" sz="2000" dirty="0" smtClean="0">
                <a:solidFill>
                  <a:schemeClr val="bg1"/>
                </a:solidFill>
              </a:rPr>
              <a:t>tabla1). </a:t>
            </a:r>
            <a:r>
              <a:rPr lang="es-CO" sz="2000" dirty="0" err="1">
                <a:solidFill>
                  <a:schemeClr val="bg1"/>
                </a:solidFill>
              </a:rPr>
              <a:t>Codigo</a:t>
            </a:r>
            <a:r>
              <a:rPr lang="es-CO" sz="2000" dirty="0">
                <a:solidFill>
                  <a:schemeClr val="bg1"/>
                </a:solidFill>
              </a:rPr>
              <a:t>=(tabla 2).código vinculado a tabla 1</a:t>
            </a:r>
          </a:p>
          <a:p>
            <a:r>
              <a:rPr lang="es-CO" sz="2000" dirty="0" smtClean="0">
                <a:solidFill>
                  <a:schemeClr val="bg1"/>
                </a:solidFill>
              </a:rPr>
              <a:t/>
            </a:r>
            <a:br>
              <a:rPr lang="es-CO" sz="2000" dirty="0" smtClean="0">
                <a:solidFill>
                  <a:schemeClr val="bg1"/>
                </a:solidFill>
              </a:rPr>
            </a:br>
            <a:endParaRPr lang="es-CO" sz="2000" dirty="0">
              <a:solidFill>
                <a:srgbClr val="FF0000"/>
              </a:solidFill>
            </a:endParaRPr>
          </a:p>
        </p:txBody>
      </p:sp>
    </p:spTree>
    <p:extLst>
      <p:ext uri="{BB962C8B-B14F-4D97-AF65-F5344CB8AC3E}">
        <p14:creationId xmlns:p14="http://schemas.microsoft.com/office/powerpoint/2010/main" val="19404435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965431" y="1166648"/>
            <a:ext cx="9511865" cy="3477875"/>
          </a:xfrm>
          <a:prstGeom prst="rect">
            <a:avLst/>
          </a:prstGeom>
          <a:noFill/>
        </p:spPr>
        <p:txBody>
          <a:bodyPr wrap="square" rtlCol="0">
            <a:spAutoFit/>
          </a:bodyPr>
          <a:lstStyle/>
          <a:p>
            <a:pPr algn="just"/>
            <a:r>
              <a:rPr lang="es-CO" sz="2000" dirty="0" smtClean="0">
                <a:solidFill>
                  <a:schemeClr val="bg1"/>
                </a:solidFill>
              </a:rPr>
              <a:t>Supongamos que tenemos dos entidades: una llamada libro y otra llamada editorial</a:t>
            </a:r>
          </a:p>
          <a:p>
            <a:pPr algn="just"/>
            <a:r>
              <a:rPr lang="es-CO" sz="2000" dirty="0" smtClean="0">
                <a:solidFill>
                  <a:schemeClr val="bg1"/>
                </a:solidFill>
              </a:rPr>
              <a:t>La primera sentencia opera así: </a:t>
            </a:r>
          </a:p>
          <a:p>
            <a:pPr algn="just"/>
            <a:r>
              <a:rPr lang="es-CO" sz="2000" dirty="0" smtClean="0">
                <a:solidFill>
                  <a:schemeClr val="bg1"/>
                </a:solidFill>
              </a:rPr>
              <a:t>Por cada valor de código de editorial busca coincidencia en la tabla libro, si no encuentra coincidencia para algún valor, genera una fila </a:t>
            </a:r>
            <a:r>
              <a:rPr lang="es-CO" sz="2000" dirty="0" err="1" smtClean="0">
                <a:solidFill>
                  <a:schemeClr val="bg1"/>
                </a:solidFill>
              </a:rPr>
              <a:t>seteada</a:t>
            </a:r>
            <a:r>
              <a:rPr lang="es-CO" sz="2000" dirty="0" smtClean="0">
                <a:solidFill>
                  <a:schemeClr val="bg1"/>
                </a:solidFill>
              </a:rPr>
              <a:t> a null.</a:t>
            </a:r>
          </a:p>
          <a:p>
            <a:pPr algn="just"/>
            <a:endParaRPr lang="es-CO" sz="2000" dirty="0">
              <a:solidFill>
                <a:schemeClr val="bg1"/>
              </a:solidFill>
            </a:endParaRPr>
          </a:p>
          <a:p>
            <a:pPr algn="just"/>
            <a:r>
              <a:rPr lang="es-CO" sz="2000" dirty="0" smtClean="0">
                <a:solidFill>
                  <a:schemeClr val="bg1"/>
                </a:solidFill>
              </a:rPr>
              <a:t>La segunda sentencia opera de modo inverso. Por cada valor de código editorial de libros busca coincidencia en la tabla editorial, si no encuentra coincidencia, </a:t>
            </a:r>
            <a:r>
              <a:rPr lang="es-CO" sz="2000" dirty="0" err="1" smtClean="0">
                <a:solidFill>
                  <a:schemeClr val="bg1"/>
                </a:solidFill>
              </a:rPr>
              <a:t>setea</a:t>
            </a:r>
            <a:r>
              <a:rPr lang="es-CO" sz="2000" dirty="0" smtClean="0">
                <a:solidFill>
                  <a:schemeClr val="bg1"/>
                </a:solidFill>
              </a:rPr>
              <a:t> la fila a null.</a:t>
            </a:r>
          </a:p>
          <a:p>
            <a:pPr algn="just"/>
            <a:endParaRPr lang="es-CO" sz="2000" dirty="0">
              <a:solidFill>
                <a:schemeClr val="bg1"/>
              </a:solidFill>
            </a:endParaRPr>
          </a:p>
          <a:p>
            <a:pPr algn="just"/>
            <a:r>
              <a:rPr lang="es-CO" sz="2000" dirty="0" smtClean="0">
                <a:solidFill>
                  <a:schemeClr val="bg1"/>
                </a:solidFill>
              </a:rPr>
              <a:t>USANDO REGISTRO DE LA TABLA DE LA IZQUIERDA SE ENCUENTRAN REGISTROS EN LA TABLA DE LA DERECHA.</a:t>
            </a:r>
          </a:p>
          <a:p>
            <a:pPr algn="just"/>
            <a:endParaRPr lang="es-CO" sz="2000" dirty="0">
              <a:solidFill>
                <a:schemeClr val="bg1"/>
              </a:solidFill>
            </a:endParaRPr>
          </a:p>
        </p:txBody>
      </p:sp>
    </p:spTree>
    <p:extLst>
      <p:ext uri="{BB962C8B-B14F-4D97-AF65-F5344CB8AC3E}">
        <p14:creationId xmlns:p14="http://schemas.microsoft.com/office/powerpoint/2010/main" val="23659612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2490952" y="249195"/>
            <a:ext cx="7126014" cy="6435543"/>
          </a:xfrm>
          <a:prstGeom prst="rect">
            <a:avLst/>
          </a:prstGeom>
        </p:spPr>
      </p:pic>
    </p:spTree>
    <p:extLst>
      <p:ext uri="{BB962C8B-B14F-4D97-AF65-F5344CB8AC3E}">
        <p14:creationId xmlns:p14="http://schemas.microsoft.com/office/powerpoint/2010/main" val="20356874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965431" y="1166648"/>
            <a:ext cx="9511865" cy="1015663"/>
          </a:xfrm>
          <a:prstGeom prst="rect">
            <a:avLst/>
          </a:prstGeom>
          <a:noFill/>
        </p:spPr>
        <p:txBody>
          <a:bodyPr wrap="square" rtlCol="0">
            <a:spAutoFit/>
          </a:bodyPr>
          <a:lstStyle/>
          <a:p>
            <a:pPr algn="just"/>
            <a:r>
              <a:rPr lang="es-CO" sz="2000" dirty="0" smtClean="0">
                <a:solidFill>
                  <a:schemeClr val="bg1"/>
                </a:solidFill>
              </a:rPr>
              <a:t>También podemos mostrar las editoriales que no están presente en la tabla libro.</a:t>
            </a:r>
          </a:p>
          <a:p>
            <a:pPr algn="just"/>
            <a:endParaRPr lang="es-CO" sz="2000" dirty="0" smtClean="0">
              <a:solidFill>
                <a:schemeClr val="bg1"/>
              </a:solidFill>
            </a:endParaRPr>
          </a:p>
          <a:p>
            <a:pPr algn="just"/>
            <a:endParaRPr lang="es-CO" sz="2000" dirty="0">
              <a:solidFill>
                <a:schemeClr val="bg1"/>
              </a:solidFill>
            </a:endParaRPr>
          </a:p>
        </p:txBody>
      </p:sp>
      <p:pic>
        <p:nvPicPr>
          <p:cNvPr id="3" name="Imagen 2"/>
          <p:cNvPicPr>
            <a:picLocks noChangeAspect="1"/>
          </p:cNvPicPr>
          <p:nvPr/>
        </p:nvPicPr>
        <p:blipFill>
          <a:blip r:embed="rId2"/>
          <a:stretch>
            <a:fillRect/>
          </a:stretch>
        </p:blipFill>
        <p:spPr>
          <a:xfrm>
            <a:off x="1888894" y="1674479"/>
            <a:ext cx="8737065" cy="2676958"/>
          </a:xfrm>
          <a:prstGeom prst="rect">
            <a:avLst/>
          </a:prstGeom>
        </p:spPr>
      </p:pic>
    </p:spTree>
    <p:extLst>
      <p:ext uri="{BB962C8B-B14F-4D97-AF65-F5344CB8AC3E}">
        <p14:creationId xmlns:p14="http://schemas.microsoft.com/office/powerpoint/2010/main" val="9757044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543503" y="160706"/>
            <a:ext cx="6758152" cy="553998"/>
          </a:xfrm>
          <a:prstGeom prst="rect">
            <a:avLst/>
          </a:prstGeom>
          <a:noFill/>
        </p:spPr>
        <p:txBody>
          <a:bodyPr wrap="square" rtlCol="0">
            <a:spAutoFit/>
          </a:bodyPr>
          <a:lstStyle/>
          <a:p>
            <a:pPr algn="ctr"/>
            <a:r>
              <a:rPr lang="es-CO" sz="3000" b="1" dirty="0" smtClean="0">
                <a:solidFill>
                  <a:srgbClr val="FF0000"/>
                </a:solidFill>
              </a:rPr>
              <a:t>RIGHT JOIN</a:t>
            </a:r>
            <a:endParaRPr lang="es-CO" sz="3000" b="1" dirty="0">
              <a:solidFill>
                <a:srgbClr val="FF0000"/>
              </a:solidFill>
            </a:endParaRPr>
          </a:p>
        </p:txBody>
      </p:sp>
      <p:sp>
        <p:nvSpPr>
          <p:cNvPr id="3" name="CuadroTexto 2"/>
          <p:cNvSpPr txBox="1"/>
          <p:nvPr/>
        </p:nvSpPr>
        <p:spPr>
          <a:xfrm>
            <a:off x="2039003" y="714704"/>
            <a:ext cx="9511865" cy="3477875"/>
          </a:xfrm>
          <a:prstGeom prst="rect">
            <a:avLst/>
          </a:prstGeom>
          <a:noFill/>
        </p:spPr>
        <p:txBody>
          <a:bodyPr wrap="square" rtlCol="0">
            <a:spAutoFit/>
          </a:bodyPr>
          <a:lstStyle/>
          <a:p>
            <a:pPr algn="just"/>
            <a:r>
              <a:rPr lang="es-CO" sz="2000" dirty="0" smtClean="0">
                <a:solidFill>
                  <a:schemeClr val="bg1"/>
                </a:solidFill>
              </a:rPr>
              <a:t>Opera del mismo modo que left join sólo que la búsqueda de coincidencia la realiza de modo inverso, es decir, los roles de las tablas se invierten.</a:t>
            </a:r>
          </a:p>
          <a:p>
            <a:pPr algn="just"/>
            <a:endParaRPr lang="es-CO" sz="2000" dirty="0">
              <a:solidFill>
                <a:schemeClr val="bg1"/>
              </a:solidFill>
            </a:endParaRPr>
          </a:p>
          <a:p>
            <a:pPr algn="just"/>
            <a:r>
              <a:rPr lang="es-CO" sz="2000" dirty="0" smtClean="0">
                <a:solidFill>
                  <a:schemeClr val="bg1"/>
                </a:solidFill>
              </a:rPr>
              <a:t>BUSCA COINCIDENCIA DE VALORES DESDE LA TABLA DE LA DERECHA EN LA TABLA DE LA IZQUIERDA Y SI UN VALOR DE LA TABLA DE LA DERECHA NO ENCUENTRA COINCIDENCIA EN LA TABLA DE LA IZQUIERDA, SE GENERA UNA FILA EXTRA (una por cada valor no encontrado) con todos los campos seteados a null.</a:t>
            </a:r>
          </a:p>
          <a:p>
            <a:pPr algn="just"/>
            <a:endParaRPr lang="es-CO" sz="2000" dirty="0" smtClean="0">
              <a:solidFill>
                <a:schemeClr val="bg1"/>
              </a:solidFill>
            </a:endParaRPr>
          </a:p>
          <a:p>
            <a:pPr algn="just"/>
            <a:r>
              <a:rPr lang="es-CO" sz="2000" dirty="0" smtClean="0">
                <a:solidFill>
                  <a:schemeClr val="bg1"/>
                </a:solidFill>
              </a:rPr>
              <a:t>Ejemplo</a:t>
            </a:r>
          </a:p>
          <a:p>
            <a:pPr algn="just"/>
            <a:endParaRPr lang="es-CO" sz="2000" dirty="0" smtClean="0">
              <a:solidFill>
                <a:schemeClr val="bg1"/>
              </a:solidFill>
            </a:endParaRPr>
          </a:p>
          <a:p>
            <a:pPr algn="just"/>
            <a:endParaRPr lang="es-CO" sz="2000" dirty="0">
              <a:solidFill>
                <a:schemeClr val="bg1"/>
              </a:solidFill>
            </a:endParaRPr>
          </a:p>
        </p:txBody>
      </p:sp>
      <p:pic>
        <p:nvPicPr>
          <p:cNvPr id="4" name="Imagen 3"/>
          <p:cNvPicPr>
            <a:picLocks noChangeAspect="1"/>
          </p:cNvPicPr>
          <p:nvPr/>
        </p:nvPicPr>
        <p:blipFill>
          <a:blip r:embed="rId2"/>
          <a:stretch>
            <a:fillRect/>
          </a:stretch>
        </p:blipFill>
        <p:spPr>
          <a:xfrm>
            <a:off x="3363310" y="3108026"/>
            <a:ext cx="5129049" cy="3577512"/>
          </a:xfrm>
          <a:prstGeom prst="rect">
            <a:avLst/>
          </a:prstGeom>
        </p:spPr>
      </p:pic>
    </p:spTree>
    <p:extLst>
      <p:ext uri="{BB962C8B-B14F-4D97-AF65-F5344CB8AC3E}">
        <p14:creationId xmlns:p14="http://schemas.microsoft.com/office/powerpoint/2010/main" val="33334685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459421" y="160706"/>
            <a:ext cx="6758152" cy="553998"/>
          </a:xfrm>
          <a:prstGeom prst="rect">
            <a:avLst/>
          </a:prstGeom>
          <a:noFill/>
        </p:spPr>
        <p:txBody>
          <a:bodyPr wrap="square" rtlCol="0">
            <a:spAutoFit/>
          </a:bodyPr>
          <a:lstStyle/>
          <a:p>
            <a:pPr algn="ctr"/>
            <a:r>
              <a:rPr lang="es-CO" sz="3000" b="1" dirty="0" smtClean="0">
                <a:solidFill>
                  <a:srgbClr val="FF0000"/>
                </a:solidFill>
              </a:rPr>
              <a:t>CROSS JOIN</a:t>
            </a:r>
            <a:endParaRPr lang="es-CO" sz="3000" b="1" dirty="0">
              <a:solidFill>
                <a:srgbClr val="FF0000"/>
              </a:solidFill>
            </a:endParaRPr>
          </a:p>
        </p:txBody>
      </p:sp>
      <p:sp>
        <p:nvSpPr>
          <p:cNvPr id="3" name="CuadroTexto 2"/>
          <p:cNvSpPr txBox="1"/>
          <p:nvPr/>
        </p:nvSpPr>
        <p:spPr>
          <a:xfrm>
            <a:off x="1797265" y="725215"/>
            <a:ext cx="9511865" cy="1631216"/>
          </a:xfrm>
          <a:prstGeom prst="rect">
            <a:avLst/>
          </a:prstGeom>
          <a:noFill/>
        </p:spPr>
        <p:txBody>
          <a:bodyPr wrap="square" rtlCol="0">
            <a:spAutoFit/>
          </a:bodyPr>
          <a:lstStyle/>
          <a:p>
            <a:pPr algn="just"/>
            <a:r>
              <a:rPr lang="es-CO" sz="2000" dirty="0" smtClean="0">
                <a:solidFill>
                  <a:schemeClr val="bg1"/>
                </a:solidFill>
              </a:rPr>
              <a:t>Cross join retorna los registros de todas las tablas implicadas en la unión, devuelve el producto cartesiano. No es muy utilizado.</a:t>
            </a:r>
          </a:p>
          <a:p>
            <a:pPr algn="just"/>
            <a:r>
              <a:rPr lang="es-CO" sz="2000" dirty="0" smtClean="0">
                <a:solidFill>
                  <a:schemeClr val="bg1"/>
                </a:solidFill>
              </a:rPr>
              <a:t>Ejemplo</a:t>
            </a:r>
          </a:p>
          <a:p>
            <a:pPr algn="just"/>
            <a:endParaRPr lang="es-CO" sz="2000" dirty="0" smtClean="0">
              <a:solidFill>
                <a:schemeClr val="bg1"/>
              </a:solidFill>
            </a:endParaRPr>
          </a:p>
          <a:p>
            <a:pPr algn="just"/>
            <a:endParaRPr lang="es-CO" sz="2000" dirty="0">
              <a:solidFill>
                <a:schemeClr val="bg1"/>
              </a:solidFill>
            </a:endParaRPr>
          </a:p>
        </p:txBody>
      </p:sp>
      <p:pic>
        <p:nvPicPr>
          <p:cNvPr id="4" name="Imagen 3"/>
          <p:cNvPicPr>
            <a:picLocks noChangeAspect="1"/>
          </p:cNvPicPr>
          <p:nvPr/>
        </p:nvPicPr>
        <p:blipFill>
          <a:blip r:embed="rId2"/>
          <a:stretch>
            <a:fillRect/>
          </a:stretch>
        </p:blipFill>
        <p:spPr>
          <a:xfrm>
            <a:off x="3153103" y="1386077"/>
            <a:ext cx="7010400" cy="5398649"/>
          </a:xfrm>
          <a:prstGeom prst="rect">
            <a:avLst/>
          </a:prstGeom>
        </p:spPr>
      </p:pic>
    </p:spTree>
    <p:extLst>
      <p:ext uri="{BB962C8B-B14F-4D97-AF65-F5344CB8AC3E}">
        <p14:creationId xmlns:p14="http://schemas.microsoft.com/office/powerpoint/2010/main" val="37054865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459421" y="160706"/>
            <a:ext cx="6758152" cy="553998"/>
          </a:xfrm>
          <a:prstGeom prst="rect">
            <a:avLst/>
          </a:prstGeom>
          <a:noFill/>
        </p:spPr>
        <p:txBody>
          <a:bodyPr wrap="square" rtlCol="0">
            <a:spAutoFit/>
          </a:bodyPr>
          <a:lstStyle/>
          <a:p>
            <a:pPr algn="ctr"/>
            <a:r>
              <a:rPr lang="es-CO" sz="3000" b="1" dirty="0" smtClean="0">
                <a:solidFill>
                  <a:srgbClr val="FF0000"/>
                </a:solidFill>
              </a:rPr>
              <a:t>CROSS JOIN</a:t>
            </a:r>
            <a:endParaRPr lang="es-CO" sz="3000" b="1" dirty="0">
              <a:solidFill>
                <a:srgbClr val="FF0000"/>
              </a:solidFill>
            </a:endParaRPr>
          </a:p>
        </p:txBody>
      </p:sp>
      <p:pic>
        <p:nvPicPr>
          <p:cNvPr id="5" name="Imagen 4"/>
          <p:cNvPicPr>
            <a:picLocks noChangeAspect="1"/>
          </p:cNvPicPr>
          <p:nvPr/>
        </p:nvPicPr>
        <p:blipFill>
          <a:blip r:embed="rId2"/>
          <a:stretch>
            <a:fillRect/>
          </a:stretch>
        </p:blipFill>
        <p:spPr>
          <a:xfrm>
            <a:off x="2335269" y="594524"/>
            <a:ext cx="7565476" cy="1222703"/>
          </a:xfrm>
          <a:prstGeom prst="rect">
            <a:avLst/>
          </a:prstGeom>
        </p:spPr>
      </p:pic>
      <p:pic>
        <p:nvPicPr>
          <p:cNvPr id="6" name="Imagen 5"/>
          <p:cNvPicPr>
            <a:picLocks noChangeAspect="1"/>
          </p:cNvPicPr>
          <p:nvPr/>
        </p:nvPicPr>
        <p:blipFill>
          <a:blip r:embed="rId3"/>
          <a:stretch>
            <a:fillRect/>
          </a:stretch>
        </p:blipFill>
        <p:spPr>
          <a:xfrm>
            <a:off x="4236489" y="1869777"/>
            <a:ext cx="3026159" cy="4873564"/>
          </a:xfrm>
          <a:prstGeom prst="rect">
            <a:avLst/>
          </a:prstGeom>
        </p:spPr>
      </p:pic>
    </p:spTree>
    <p:extLst>
      <p:ext uri="{BB962C8B-B14F-4D97-AF65-F5344CB8AC3E}">
        <p14:creationId xmlns:p14="http://schemas.microsoft.com/office/powerpoint/2010/main" val="40331075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Circuito">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o">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o">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
  <TotalTime>1307</TotalTime>
  <Words>773</Words>
  <Application>Microsoft Office PowerPoint</Application>
  <PresentationFormat>Panorámica</PresentationFormat>
  <Paragraphs>61</Paragraphs>
  <Slides>15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15</vt:i4>
      </vt:variant>
    </vt:vector>
  </HeadingPairs>
  <TitlesOfParts>
    <vt:vector size="20" baseType="lpstr">
      <vt:lpstr>Arial</vt:lpstr>
      <vt:lpstr>Tahoma</vt:lpstr>
      <vt:lpstr>Trebuchet MS</vt:lpstr>
      <vt:lpstr>Tw Cen MT</vt:lpstr>
      <vt:lpstr>Circuito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01054-06</dc:creator>
  <cp:lastModifiedBy>Profesores Ciencias Basicias e Ingenieria 02</cp:lastModifiedBy>
  <cp:revision>74</cp:revision>
  <dcterms:created xsi:type="dcterms:W3CDTF">2017-03-04T00:26:15Z</dcterms:created>
  <dcterms:modified xsi:type="dcterms:W3CDTF">2018-05-04T23:49:44Z</dcterms:modified>
</cp:coreProperties>
</file>